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1" r:id="rId5"/>
    <p:sldId id="258" r:id="rId6"/>
    <p:sldId id="260" r:id="rId7"/>
    <p:sldId id="256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1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6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7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7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2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6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4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9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97CE-E0D5-491A-9814-25B292AAB60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40EA-C0B4-4A18-8008-20E1C4C7E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2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rchive-it.org/collections/1000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Web archiving @ UTL: </a:t>
            </a:r>
            <a:br>
              <a:rPr lang="en-US" sz="4400" dirty="0" smtClean="0"/>
            </a:br>
            <a:r>
              <a:rPr lang="en-US" sz="4400" dirty="0" smtClean="0"/>
              <a:t>Gaps, traps &amp; opportunities 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2600" dirty="0" smtClean="0"/>
              <a:t>Nich Worby,</a:t>
            </a:r>
          </a:p>
          <a:p>
            <a:pPr marL="0" indent="0" algn="ctr">
              <a:buNone/>
            </a:pPr>
            <a:r>
              <a:rPr lang="en-US" sz="2600" dirty="0" smtClean="0"/>
              <a:t>University of Toronto Libraries</a:t>
            </a:r>
          </a:p>
          <a:p>
            <a:pPr marL="0" indent="0" algn="ctr">
              <a:buNone/>
            </a:pPr>
            <a:r>
              <a:rPr lang="en-US" sz="2600" dirty="0" smtClean="0"/>
              <a:t>Government Information Day</a:t>
            </a:r>
          </a:p>
          <a:p>
            <a:pPr marL="0" indent="0" algn="ctr">
              <a:buNone/>
            </a:pPr>
            <a:r>
              <a:rPr lang="en-US" sz="2600" dirty="0" smtClean="0"/>
              <a:t>Nov 30 2018</a:t>
            </a: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8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9"/>
          <a:stretch/>
        </p:blipFill>
        <p:spPr>
          <a:xfrm>
            <a:off x="1330179" y="1353087"/>
            <a:ext cx="2768600" cy="20759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4809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Image: </a:t>
            </a:r>
            <a:r>
              <a:rPr lang="en-US" sz="1000" dirty="0" err="1" smtClean="0"/>
              <a:t>robarts</a:t>
            </a:r>
            <a:r>
              <a:rPr lang="en-US" sz="1000" dirty="0" smtClean="0"/>
              <a:t> library by Andrew from the Noun Project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8779" y="1879601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we collect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Ontario Ministry sites (semiannually)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Ontario Government Agencies sites* (annually)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City of Toronto websites (semiannually)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Thematic collections – Political parties,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unions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Event based collections – Elections, Pan Am Games, Summits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 of T institutional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&amp; more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622800" y="5850467"/>
            <a:ext cx="687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Not crown foundations &amp; only select operational enterprises using the definitions in the Agency Establishment and Accountability Directive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778" y="1825625"/>
            <a:ext cx="72550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Why do we do it?</a:t>
            </a:r>
          </a:p>
          <a:p>
            <a:r>
              <a:rPr lang="en-US" sz="2400" dirty="0" smtClean="0"/>
              <a:t>Extension of depository stewardship role in digital age</a:t>
            </a:r>
          </a:p>
          <a:p>
            <a:r>
              <a:rPr lang="en-US" sz="2400" dirty="0" smtClean="0"/>
              <a:t>Addresses need for research material</a:t>
            </a:r>
          </a:p>
          <a:p>
            <a:r>
              <a:rPr lang="en-US" sz="2400" dirty="0" smtClean="0"/>
              <a:t>Web archiving expertise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9"/>
          <a:stretch/>
        </p:blipFill>
        <p:spPr>
          <a:xfrm>
            <a:off x="1330179" y="1353087"/>
            <a:ext cx="2768600" cy="20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6" y="1825625"/>
            <a:ext cx="68495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What we’re not … </a:t>
            </a:r>
            <a:r>
              <a:rPr lang="en-US" altLang="ja-JP" sz="2400" dirty="0"/>
              <a:t>¯\_(</a:t>
            </a:r>
            <a:r>
              <a:rPr lang="ja-JP" altLang="en-US" sz="2400" dirty="0"/>
              <a:t>ツ</a:t>
            </a:r>
            <a:r>
              <a:rPr lang="en-US" altLang="ja-JP" sz="2400" dirty="0"/>
              <a:t>)_/¯</a:t>
            </a:r>
          </a:p>
          <a:p>
            <a:r>
              <a:rPr lang="en-US" sz="2400" dirty="0" smtClean="0"/>
              <a:t>A provincial archive</a:t>
            </a:r>
          </a:p>
          <a:p>
            <a:r>
              <a:rPr lang="en-US" sz="2400" dirty="0" smtClean="0"/>
              <a:t>A comprehensive repository of every byte of </a:t>
            </a:r>
            <a:r>
              <a:rPr lang="en-US" sz="2400" dirty="0" err="1" smtClean="0"/>
              <a:t>gov</a:t>
            </a:r>
            <a:r>
              <a:rPr lang="en-US" sz="2400" dirty="0" smtClean="0"/>
              <a:t> web content</a:t>
            </a:r>
          </a:p>
          <a:p>
            <a:r>
              <a:rPr lang="en-US" sz="2400" dirty="0" smtClean="0"/>
              <a:t>Compliant with records retention procedures</a:t>
            </a:r>
          </a:p>
          <a:p>
            <a:r>
              <a:rPr lang="en-US" sz="2400" dirty="0" smtClean="0"/>
              <a:t>The only web archive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9"/>
          <a:stretch/>
        </p:blipFill>
        <p:spPr>
          <a:xfrm>
            <a:off x="1330179" y="1353087"/>
            <a:ext cx="2768600" cy="20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778" y="1825625"/>
            <a:ext cx="725502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Where we fall down …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Human resource limitations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Knowledge of the government web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Heads up on changes to government web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Avenues to address technical challenges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Forums to advocate for </a:t>
            </a:r>
            <a:r>
              <a:rPr lang="en-US" sz="2400" dirty="0" err="1" smtClean="0">
                <a:sym typeface="Wingdings" panose="05000000000000000000" pitchFamily="2" charset="2"/>
              </a:rPr>
              <a:t>archiveability</a:t>
            </a:r>
            <a:r>
              <a:rPr lang="en-US" sz="2400" dirty="0" smtClean="0">
                <a:sym typeface="Wingdings" panose="05000000000000000000" pitchFamily="2" charset="2"/>
              </a:rPr>
              <a:t> standards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9"/>
          <a:stretch/>
        </p:blipFill>
        <p:spPr>
          <a:xfrm>
            <a:off x="1330179" y="1353087"/>
            <a:ext cx="2768600" cy="20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9466" y="1825625"/>
            <a:ext cx="71543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Where we could use a hand </a:t>
            </a:r>
            <a:r>
              <a:rPr lang="en-US" sz="2400" dirty="0" smtClean="0"/>
              <a:t>…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Collaborative </a:t>
            </a:r>
            <a:r>
              <a:rPr lang="en-US" sz="2400" dirty="0" err="1" smtClean="0">
                <a:sym typeface="Wingdings" panose="05000000000000000000" pitchFamily="2" charset="2"/>
              </a:rPr>
              <a:t>seedlist</a:t>
            </a:r>
            <a:r>
              <a:rPr lang="en-US" sz="2400" dirty="0" smtClean="0">
                <a:sym typeface="Wingdings" panose="05000000000000000000" pitchFamily="2" charset="2"/>
              </a:rPr>
              <a:t> development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Collaborative metadata creation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Support for quality assurance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Notification of major website changes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Shared voice in advocacy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Partners in addressing technical challenges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19"/>
          <a:stretch/>
        </p:blipFill>
        <p:spPr>
          <a:xfrm>
            <a:off x="1330179" y="1353087"/>
            <a:ext cx="2768600" cy="20759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7" b="27408"/>
          <a:stretch/>
        </p:blipFill>
        <p:spPr>
          <a:xfrm>
            <a:off x="1126025" y="4826000"/>
            <a:ext cx="3247898" cy="15916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58340" y="3527335"/>
            <a:ext cx="1583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+</a:t>
            </a:r>
            <a:endParaRPr lang="en-US" sz="7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611673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Image: </a:t>
            </a:r>
            <a:r>
              <a:rPr lang="en-US" sz="1000" dirty="0" err="1" smtClean="0"/>
              <a:t>ontario</a:t>
            </a:r>
            <a:r>
              <a:rPr lang="en-US" sz="1000" dirty="0" smtClean="0"/>
              <a:t> legislative building by Andrew from the Noun Project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817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62708" t="24645" r="12994" b="-1"/>
          <a:stretch/>
        </p:blipFill>
        <p:spPr>
          <a:xfrm>
            <a:off x="1013926" y="1565780"/>
            <a:ext cx="5700384" cy="49720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14310" y="1862667"/>
            <a:ext cx="53506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Success!!</a:t>
            </a:r>
          </a:p>
          <a:p>
            <a:endParaRPr lang="en-US" sz="2400" dirty="0"/>
          </a:p>
          <a:p>
            <a:r>
              <a:rPr lang="en-US" sz="2400" dirty="0" smtClean="0"/>
              <a:t>Ontario Provincial Election </a:t>
            </a:r>
            <a:br>
              <a:rPr lang="en-US" sz="2400" dirty="0" smtClean="0"/>
            </a:br>
            <a:r>
              <a:rPr lang="en-US" sz="2400" dirty="0" smtClean="0"/>
              <a:t>2018 Collection</a:t>
            </a:r>
          </a:p>
          <a:p>
            <a:r>
              <a:rPr lang="en-US" sz="2400" dirty="0" smtClean="0">
                <a:hlinkClick r:id="rId4"/>
              </a:rPr>
              <a:t>https://archive-it.org/collections/10004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Partnership between </a:t>
            </a:r>
            <a:br>
              <a:rPr lang="en-US" sz="2400" dirty="0" smtClean="0"/>
            </a:br>
            <a:r>
              <a:rPr lang="en-US" sz="2400" dirty="0" smtClean="0"/>
              <a:t>Ontario Legislative Library staff &amp; </a:t>
            </a:r>
          </a:p>
          <a:p>
            <a:r>
              <a:rPr lang="en-US" sz="2400" dirty="0" smtClean="0"/>
              <a:t>University of Toronto Libraries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78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might future collaborations look like?</a:t>
            </a:r>
          </a:p>
          <a:p>
            <a:r>
              <a:rPr lang="en-US" sz="2400" dirty="0" smtClean="0"/>
              <a:t>Where is there low hanging fruit?</a:t>
            </a:r>
          </a:p>
          <a:p>
            <a:r>
              <a:rPr lang="en-US" sz="2400" dirty="0" smtClean="0"/>
              <a:t>What are some common goals?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01967" y="306005"/>
            <a:ext cx="3596812" cy="797188"/>
            <a:chOff x="501967" y="306005"/>
            <a:chExt cx="3596812" cy="7971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967" y="306005"/>
              <a:ext cx="2547917" cy="57297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flipV="1">
              <a:off x="501967" y="976447"/>
              <a:ext cx="899203" cy="1267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1401170" y="976447"/>
              <a:ext cx="899203" cy="1267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2300373" y="976447"/>
              <a:ext cx="899203" cy="1267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V="1">
              <a:off x="3199576" y="976447"/>
              <a:ext cx="899203" cy="1267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25"/>
          <a:stretch/>
        </p:blipFill>
        <p:spPr>
          <a:xfrm>
            <a:off x="6299199" y="2264301"/>
            <a:ext cx="4986867" cy="408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496299" y="6538590"/>
            <a:ext cx="3434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Image: Venn Diagram by </a:t>
            </a:r>
            <a:r>
              <a:rPr lang="en-US" sz="1000" dirty="0" err="1" smtClean="0"/>
              <a:t>emilegraphics</a:t>
            </a:r>
            <a:r>
              <a:rPr lang="en-US" sz="1000" dirty="0" smtClean="0"/>
              <a:t> from the Noun Project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01966" y="5245116"/>
            <a:ext cx="770223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Let’s talk more!!</a:t>
            </a:r>
          </a:p>
          <a:p>
            <a:endParaRPr lang="en-US" dirty="0"/>
          </a:p>
          <a:p>
            <a:r>
              <a:rPr lang="en-US" sz="2400" dirty="0" smtClean="0"/>
              <a:t>Canadian Web Archiving Coalition</a:t>
            </a:r>
          </a:p>
          <a:p>
            <a:r>
              <a:rPr lang="en-US" sz="2000" dirty="0" smtClean="0"/>
              <a:t>http://www.carl-abrc.ca/advancing-research/digital-preservation/cwac/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52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258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Toronto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Worby</dc:creator>
  <cp:lastModifiedBy>Whitmell, Vicki</cp:lastModifiedBy>
  <cp:revision>11</cp:revision>
  <dcterms:created xsi:type="dcterms:W3CDTF">2018-11-28T15:49:44Z</dcterms:created>
  <dcterms:modified xsi:type="dcterms:W3CDTF">2018-12-12T18:54:55Z</dcterms:modified>
</cp:coreProperties>
</file>