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11" r:id="rId2"/>
    <p:sldId id="588" r:id="rId3"/>
    <p:sldId id="586" r:id="rId4"/>
    <p:sldId id="599" r:id="rId5"/>
    <p:sldId id="601" r:id="rId6"/>
    <p:sldId id="594" r:id="rId7"/>
    <p:sldId id="593" r:id="rId8"/>
    <p:sldId id="600" r:id="rId9"/>
    <p:sldId id="467" r:id="rId10"/>
    <p:sldId id="435" r:id="rId11"/>
    <p:sldId id="260" r:id="rId1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yth, Tom" initials="ST" lastIdx="1" clrIdx="0">
    <p:extLst>
      <p:ext uri="{19B8F6BF-5375-455C-9EA6-DF929625EA0E}">
        <p15:presenceInfo xmlns:p15="http://schemas.microsoft.com/office/powerpoint/2012/main" userId="S-1-5-21-364916464-497355852-10498456-150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5574" autoAdjust="0"/>
  </p:normalViewPr>
  <p:slideViewPr>
    <p:cSldViewPr>
      <p:cViewPr varScale="1">
        <p:scale>
          <a:sx n="84" d="100"/>
          <a:sy n="84" d="100"/>
        </p:scale>
        <p:origin x="18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84F283A-39DB-424D-9BAE-862A892B6B62}" type="datetimeFigureOut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BCDEBC-D021-49C0-B7B5-4C38827FB1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48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CDEBC-D021-49C0-B7B5-4C38827FB1D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57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CDEBC-D021-49C0-B7B5-4C38827FB1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65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CDEBC-D021-49C0-B7B5-4C38827FB1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53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CDEBC-D021-49C0-B7B5-4C38827FB1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04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CDEBC-D021-49C0-B7B5-4C38827FB1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13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CDEBC-D021-49C0-B7B5-4C38827FB1D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27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5" b="8762"/>
          <a:stretch>
            <a:fillRect/>
          </a:stretch>
        </p:blipFill>
        <p:spPr bwMode="auto">
          <a:xfrm>
            <a:off x="0" y="-6350"/>
            <a:ext cx="9144000" cy="686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7920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714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5480F-CAFC-4817-BB4D-FA4E02077F8B}" type="datetimeFigureOut">
              <a:rPr lang="en-CA"/>
              <a:pPr>
                <a:defRPr/>
              </a:pPr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F90F3-7C7A-4F0F-A0CE-0402A3ABD7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539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575DF-9839-485E-9866-5BA5310C53EE}" type="datetimeFigureOut">
              <a:rPr lang="en-CA"/>
              <a:pPr>
                <a:defRPr/>
              </a:pPr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A6EAE-C3A7-4825-83AB-571541463E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89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00800" cy="1080120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492500" y="6232525"/>
            <a:ext cx="21336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8A756B72-5DA0-441D-AAB0-2812652DE5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13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00800" cy="1080120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492500" y="6232525"/>
            <a:ext cx="21336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954EC96-8362-4B96-B9E5-1F943EED8E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17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15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32ED9-E207-4F7B-AB0B-4DF41E3A9B28}" type="datetimeFigureOut">
              <a:rPr lang="en-CA"/>
              <a:pPr>
                <a:defRPr/>
              </a:pPr>
              <a:t>2018-12-12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9092E-5CC9-4A8C-887A-B3094BB327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36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3D90-AAF0-4868-B213-5C37E8C7DF15}" type="datetimeFigureOut">
              <a:rPr lang="en-CA"/>
              <a:pPr>
                <a:defRPr/>
              </a:pPr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D6C8C-D830-4CAB-B716-C458DF0F7D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688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562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90E62-F099-4F02-A13B-0E9B83A59916}" type="datetimeFigureOut">
              <a:rPr lang="en-CA"/>
              <a:pPr>
                <a:defRPr/>
              </a:pPr>
              <a:t>2018-12-12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D9C26-CD12-4DAC-88CC-A6FAE5D72B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529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511B9-CC21-47D5-9893-148C365E6807}" type="datetimeFigureOut">
              <a:rPr lang="en-CA"/>
              <a:pPr>
                <a:defRPr/>
              </a:pPr>
              <a:t>2018-12-12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530AC-E3E2-475B-9FDE-D0F58A5DD7C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913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61C194-3A64-4399-80C9-B9E33AE25FC6}" type="datetimeFigureOut">
              <a:rPr lang="en-CA"/>
              <a:pPr>
                <a:defRPr/>
              </a:pPr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14F7FBC-F6BF-48E5-9296-4DB382EA57F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09" r:id="rId5"/>
    <p:sldLayoutId id="2147483810" r:id="rId6"/>
    <p:sldLayoutId id="2147483819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m.smyth@canada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om.smyth@bac-lac.gc.c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1470025"/>
          </a:xfrm>
        </p:spPr>
        <p:txBody>
          <a:bodyPr/>
          <a:lstStyle/>
          <a:p>
            <a:r>
              <a:rPr lang="en-CA" sz="3600" dirty="0" smtClean="0"/>
              <a:t>Panel on Web Archiving Government Information: LAC’s Program Update</a:t>
            </a:r>
            <a:endParaRPr lang="en-CA" sz="2800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sz="1600" dirty="0" smtClean="0"/>
          </a:p>
          <a:p>
            <a:r>
              <a:rPr lang="en-CA" dirty="0" smtClean="0"/>
              <a:t>Government Information Day 2018</a:t>
            </a:r>
            <a:endParaRPr lang="en-CA" sz="1400" dirty="0" smtClean="0"/>
          </a:p>
          <a:p>
            <a:r>
              <a:rPr lang="en-CA" dirty="0" smtClean="0"/>
              <a:t>Tom J. Smyth</a:t>
            </a:r>
          </a:p>
          <a:p>
            <a:r>
              <a:rPr lang="en-CA" sz="2000" dirty="0" smtClean="0"/>
              <a:t>Manager, Digital Integration</a:t>
            </a:r>
          </a:p>
          <a:p>
            <a:r>
              <a:rPr lang="en-CA" sz="2000" dirty="0" smtClean="0"/>
              <a:t>Digital Preservation and Migration Division</a:t>
            </a:r>
          </a:p>
          <a:p>
            <a:r>
              <a:rPr lang="en-CA" sz="2000" dirty="0" smtClean="0">
                <a:hlinkClick r:id="rId3"/>
              </a:rPr>
              <a:t>tom.smyth@canada.ca</a:t>
            </a:r>
            <a:endParaRPr lang="en-CA" sz="2000" dirty="0" smtClean="0"/>
          </a:p>
          <a:p>
            <a:r>
              <a:rPr lang="en-CA" sz="2000" dirty="0" smtClean="0"/>
              <a:t>@</a:t>
            </a:r>
            <a:r>
              <a:rPr lang="en-CA" sz="2000" dirty="0" err="1" smtClean="0"/>
              <a:t>smythbound</a:t>
            </a: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187438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827088" y="404813"/>
            <a:ext cx="7200900" cy="1079500"/>
          </a:xfrm>
        </p:spPr>
        <p:txBody>
          <a:bodyPr>
            <a:normAutofit/>
          </a:bodyPr>
          <a:lstStyle/>
          <a:p>
            <a:r>
              <a:rPr lang="en-US" dirty="0" smtClean="0"/>
              <a:t>Web Archiving @ LAC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08912" cy="4525962"/>
          </a:xfrm>
        </p:spPr>
        <p:txBody>
          <a:bodyPr>
            <a:no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4000" dirty="0" smtClean="0">
                <a:latin typeface="+mj-lt"/>
              </a:rPr>
              <a:t>Tom J. Smyth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+mj-lt"/>
              </a:rPr>
              <a:t>Manager, Digital Integration and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Program Lead, Web Archiving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+mj-lt"/>
                <a:hlinkClick r:id="rId3"/>
              </a:rPr>
              <a:t>tom.smyth@canada.ca</a:t>
            </a:r>
            <a:endParaRPr lang="en-US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+mj-lt"/>
              </a:rPr>
              <a:t>@</a:t>
            </a:r>
            <a:r>
              <a:rPr lang="en-US" dirty="0" err="1" smtClean="0">
                <a:latin typeface="+mj-lt"/>
              </a:rPr>
              <a:t>smythbound</a:t>
            </a:r>
            <a:endParaRPr lang="en-US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j-lt"/>
              </a:rPr>
              <a:t/>
            </a:r>
            <a:br>
              <a:rPr lang="en-US" sz="2400" dirty="0">
                <a:latin typeface="+mj-lt"/>
              </a:rPr>
            </a:br>
            <a:endParaRPr lang="en-US" sz="24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latin typeface="+mj-lt"/>
              </a:rPr>
              <a:t/>
            </a:r>
            <a:br>
              <a:rPr lang="en-US" sz="2800" b="1" dirty="0" smtClean="0">
                <a:latin typeface="+mj-lt"/>
              </a:rPr>
            </a:br>
            <a:endParaRPr lang="en-US" sz="2800" b="1" dirty="0" smtClean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2040" y="5517232"/>
            <a:ext cx="472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Questions most welcome!</a:t>
            </a:r>
          </a:p>
        </p:txBody>
      </p:sp>
    </p:spTree>
    <p:extLst>
      <p:ext uri="{BB962C8B-B14F-4D97-AF65-F5344CB8AC3E}">
        <p14:creationId xmlns:p14="http://schemas.microsoft.com/office/powerpoint/2010/main" val="305974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Five Main Web Archiving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Domain crawl of the federal web presence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Curation of thematic and social media research collections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Reactionary, events-based collections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Preservation archiving of resources at risk (e.g., TBS WRI)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Acquisitions linked to existing library collections or archival </a:t>
            </a:r>
            <a:r>
              <a:rPr lang="en-US" dirty="0" err="1" smtClean="0"/>
              <a:t>fonds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3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Political Collections</a:t>
            </a:r>
          </a:p>
          <a:p>
            <a:pPr lvl="1"/>
            <a:r>
              <a:rPr lang="en-CA" dirty="0"/>
              <a:t>142 seeds, including documenting cabinet shuffles and recurring collection of all federal political party </a:t>
            </a:r>
            <a:r>
              <a:rPr lang="en-CA" dirty="0" smtClean="0"/>
              <a:t>websites</a:t>
            </a:r>
          </a:p>
          <a:p>
            <a:endParaRPr lang="en-CA" sz="2800" dirty="0" smtClean="0"/>
          </a:p>
          <a:p>
            <a:r>
              <a:rPr lang="en-CA" sz="2800" dirty="0" smtClean="0"/>
              <a:t>Collection </a:t>
            </a:r>
            <a:r>
              <a:rPr lang="en-CA" sz="2800" dirty="0"/>
              <a:t>of </a:t>
            </a:r>
            <a:r>
              <a:rPr lang="en-CA" sz="2800" b="1" dirty="0"/>
              <a:t>#</a:t>
            </a:r>
            <a:r>
              <a:rPr lang="en-CA" sz="2800" b="1" dirty="0" err="1"/>
              <a:t>cdnpoli</a:t>
            </a:r>
            <a:r>
              <a:rPr lang="en-CA" sz="2800" b="1" dirty="0"/>
              <a:t> and #</a:t>
            </a:r>
            <a:r>
              <a:rPr lang="en-CA" sz="2800" b="1" dirty="0" err="1"/>
              <a:t>canpoli</a:t>
            </a:r>
            <a:r>
              <a:rPr lang="en-CA" sz="2800" b="1" dirty="0"/>
              <a:t> </a:t>
            </a:r>
            <a:r>
              <a:rPr lang="en-CA" sz="2800" dirty="0"/>
              <a:t>using </a:t>
            </a:r>
            <a:r>
              <a:rPr lang="en-CA" sz="2800" dirty="0" err="1" smtClean="0"/>
              <a:t>Twarc</a:t>
            </a:r>
            <a:endParaRPr lang="en-CA" sz="2800" dirty="0" smtClean="0"/>
          </a:p>
          <a:p>
            <a:pPr lvl="1"/>
            <a:r>
              <a:rPr lang="en-CA" sz="2400" dirty="0" smtClean="0"/>
              <a:t>Started </a:t>
            </a:r>
            <a:r>
              <a:rPr lang="en-CA" sz="2400" dirty="0"/>
              <a:t>ongoing collection on 29</a:t>
            </a:r>
            <a:r>
              <a:rPr lang="en-CA" sz="2400" baseline="30000" dirty="0"/>
              <a:t>th</a:t>
            </a:r>
            <a:r>
              <a:rPr lang="en-CA" sz="2400" dirty="0"/>
              <a:t> January </a:t>
            </a:r>
            <a:r>
              <a:rPr lang="en-CA" sz="2400" dirty="0" smtClean="0"/>
              <a:t>2018</a:t>
            </a:r>
          </a:p>
          <a:p>
            <a:pPr lvl="1"/>
            <a:r>
              <a:rPr lang="en-CA" sz="2400" dirty="0" smtClean="0"/>
              <a:t>7.1</a:t>
            </a:r>
            <a:r>
              <a:rPr lang="en-CA" sz="2400" dirty="0"/>
              <a:t>+ million tweets collected, and about ~58 GB of </a:t>
            </a:r>
            <a:r>
              <a:rPr lang="en-CA" sz="2400" dirty="0" smtClean="0"/>
              <a:t>data</a:t>
            </a:r>
          </a:p>
          <a:p>
            <a:pPr lvl="1"/>
            <a:r>
              <a:rPr lang="en-CA" sz="2400" dirty="0" smtClean="0"/>
              <a:t>Tweet </a:t>
            </a:r>
            <a:r>
              <a:rPr lang="en-CA" sz="2400" dirty="0"/>
              <a:t>capture rate: Over 700,000K per month (23,000+ per day</a:t>
            </a:r>
            <a:r>
              <a:rPr lang="en-CA" sz="2400" dirty="0" smtClean="0"/>
              <a:t>)</a:t>
            </a:r>
            <a:endParaRPr lang="en-CA" sz="4000" dirty="0" smtClean="0"/>
          </a:p>
          <a:p>
            <a:pPr lvl="1"/>
            <a:endParaRPr lang="en-CA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100392" cy="1080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CA" sz="3600" dirty="0" smtClean="0"/>
              <a:t>Thematic </a:t>
            </a:r>
            <a:r>
              <a:rPr lang="en-CA" sz="3600" dirty="0"/>
              <a:t>R</a:t>
            </a:r>
            <a:r>
              <a:rPr lang="en-CA" sz="3600" dirty="0" smtClean="0"/>
              <a:t>esearch </a:t>
            </a:r>
            <a:r>
              <a:rPr lang="en-CA" sz="3600" dirty="0"/>
              <a:t>C</a:t>
            </a:r>
            <a:r>
              <a:rPr lang="en-CA" sz="3600" dirty="0" smtClean="0"/>
              <a:t>ollections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10953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Legalization of Cannabis in Canada</a:t>
            </a:r>
          </a:p>
          <a:p>
            <a:pPr lvl="1"/>
            <a:r>
              <a:rPr lang="en-CA" sz="2000" dirty="0" smtClean="0"/>
              <a:t>212 seeds, broad coverage of the media</a:t>
            </a:r>
          </a:p>
          <a:p>
            <a:pPr lvl="1"/>
            <a:r>
              <a:rPr lang="en-CA" sz="2000" dirty="0"/>
              <a:t>C</a:t>
            </a:r>
            <a:r>
              <a:rPr lang="en-CA" sz="2000" dirty="0" smtClean="0"/>
              <a:t>hanges to </a:t>
            </a:r>
            <a:r>
              <a:rPr lang="en-US" sz="2000" dirty="0" smtClean="0"/>
              <a:t>legislation </a:t>
            </a:r>
            <a:r>
              <a:rPr lang="en-US" sz="2000" dirty="0"/>
              <a:t>and frameworks (federal and provincial, includes bills and parliamentary and legislative assembly debates where </a:t>
            </a:r>
            <a:r>
              <a:rPr lang="en-US" sz="2000" dirty="0" smtClean="0"/>
              <a:t>possible)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conomic </a:t>
            </a:r>
            <a:r>
              <a:rPr lang="en-US" sz="2000" dirty="0"/>
              <a:t>Impacts </a:t>
            </a:r>
            <a:r>
              <a:rPr lang="en-US" sz="2000" dirty="0" smtClean="0"/>
              <a:t>(job </a:t>
            </a:r>
            <a:r>
              <a:rPr lang="en-US" sz="2000" dirty="0"/>
              <a:t>creation, expected revenue, black markets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Health (public and mental health)</a:t>
            </a:r>
          </a:p>
          <a:p>
            <a:pPr lvl="1"/>
            <a:r>
              <a:rPr lang="en-US" sz="2000" dirty="0" smtClean="0"/>
              <a:t>Advocacy </a:t>
            </a:r>
            <a:r>
              <a:rPr lang="en-US" sz="2000" dirty="0"/>
              <a:t>(e.g., advocacy supporting small growers, legal pardons for previous possession </a:t>
            </a:r>
            <a:r>
              <a:rPr lang="en-US" sz="2000" dirty="0" smtClean="0"/>
              <a:t>offenders)</a:t>
            </a:r>
          </a:p>
          <a:p>
            <a:pPr lvl="1"/>
            <a:r>
              <a:rPr lang="en-US" sz="2000" dirty="0" smtClean="0"/>
              <a:t>Business </a:t>
            </a:r>
            <a:r>
              <a:rPr lang="en-US" sz="2000" dirty="0"/>
              <a:t>and retail (including provincial retail sites &amp; corporate </a:t>
            </a:r>
            <a:r>
              <a:rPr lang="en-US" sz="2000" dirty="0" smtClean="0"/>
              <a:t>sites)</a:t>
            </a:r>
          </a:p>
          <a:p>
            <a:pPr lvl="1"/>
            <a:r>
              <a:rPr lang="en-US" sz="2000" dirty="0" smtClean="0"/>
              <a:t>From 10-22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October 2018, we collected 48k </a:t>
            </a:r>
            <a:r>
              <a:rPr lang="en-US" sz="2000" dirty="0"/>
              <a:t>tweets from the </a:t>
            </a:r>
            <a:r>
              <a:rPr lang="en-US" sz="2000" b="1" dirty="0"/>
              <a:t>#</a:t>
            </a:r>
            <a:r>
              <a:rPr lang="en-US" sz="2000" b="1" dirty="0" err="1"/>
              <a:t>legalizationday</a:t>
            </a:r>
            <a:r>
              <a:rPr lang="en-US" sz="2000" b="1" dirty="0"/>
              <a:t> </a:t>
            </a:r>
            <a:r>
              <a:rPr lang="en-US" sz="2000" dirty="0"/>
              <a:t>hash via </a:t>
            </a:r>
            <a:r>
              <a:rPr lang="en-US" sz="2000" dirty="0" err="1" smtClean="0"/>
              <a:t>Twarc</a:t>
            </a:r>
            <a:endParaRPr lang="en-CA" sz="2400" dirty="0" smtClean="0"/>
          </a:p>
          <a:p>
            <a:pPr lvl="1"/>
            <a:endParaRPr lang="en-CA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100392" cy="108012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Curation </a:t>
            </a:r>
            <a:r>
              <a:rPr lang="en-CA" sz="3600" dirty="0"/>
              <a:t>of Thematic Research Collections</a:t>
            </a:r>
          </a:p>
        </p:txBody>
      </p:sp>
    </p:spTree>
    <p:extLst>
      <p:ext uri="{BB962C8B-B14F-4D97-AF65-F5344CB8AC3E}">
        <p14:creationId xmlns:p14="http://schemas.microsoft.com/office/powerpoint/2010/main" val="148877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First World War Commemoration</a:t>
            </a:r>
          </a:p>
          <a:p>
            <a:pPr lvl="1"/>
            <a:r>
              <a:rPr lang="en-CA" sz="2000" dirty="0"/>
              <a:t>1000 seeds, with emphasis on regimental and soldier histories; commemoration activities; </a:t>
            </a:r>
            <a:r>
              <a:rPr lang="en-US" sz="2000" dirty="0"/>
              <a:t>documenting major battles in which Canadians took </a:t>
            </a:r>
            <a:r>
              <a:rPr lang="en-US" sz="2000" dirty="0" smtClean="0"/>
              <a:t>part</a:t>
            </a:r>
          </a:p>
          <a:p>
            <a:pPr lvl="1"/>
            <a:r>
              <a:rPr lang="en-US" sz="2000" dirty="0"/>
              <a:t>From </a:t>
            </a:r>
            <a:r>
              <a:rPr lang="en-US" sz="2000" dirty="0" smtClean="0"/>
              <a:t>March to April 2017, we collected 122k tweets from the </a:t>
            </a:r>
            <a:r>
              <a:rPr lang="en-US" sz="2000" b="1" dirty="0" smtClean="0"/>
              <a:t>#vimy100</a:t>
            </a:r>
            <a:r>
              <a:rPr lang="en-US" sz="2000" dirty="0" smtClean="0"/>
              <a:t> hash via </a:t>
            </a:r>
            <a:r>
              <a:rPr lang="en-US" sz="2000" dirty="0" err="1" smtClean="0"/>
              <a:t>Twarc</a:t>
            </a:r>
            <a:endParaRPr lang="en-CA" dirty="0" smtClean="0"/>
          </a:p>
          <a:p>
            <a:pPr lvl="1"/>
            <a:endParaRPr lang="en-CA" sz="1800" dirty="0"/>
          </a:p>
          <a:p>
            <a:r>
              <a:rPr lang="en-CA" sz="2800" dirty="0"/>
              <a:t>150th Anniversary of Canadian Confederation</a:t>
            </a:r>
          </a:p>
          <a:p>
            <a:pPr lvl="1"/>
            <a:r>
              <a:rPr lang="en-CA" sz="2000" dirty="0"/>
              <a:t>1,640 seeds on the </a:t>
            </a:r>
            <a:r>
              <a:rPr lang="en-US" sz="2000" dirty="0"/>
              <a:t>official themes of Diversity and Inclusion, Engaging and Inspiring Youth, Indigenous Reconciliation, and the </a:t>
            </a:r>
            <a:r>
              <a:rPr lang="en-US" sz="2000" dirty="0" smtClean="0"/>
              <a:t>Environment</a:t>
            </a:r>
          </a:p>
          <a:p>
            <a:pPr lvl="1"/>
            <a:r>
              <a:rPr lang="en-US" sz="2000" dirty="0" smtClean="0"/>
              <a:t>From May to December 2017, we collected 7.87 million tweets from the </a:t>
            </a:r>
            <a:r>
              <a:rPr lang="en-US" sz="2000" b="1" dirty="0" smtClean="0"/>
              <a:t>#canada150 hash</a:t>
            </a:r>
            <a:r>
              <a:rPr lang="en-US" sz="2000" dirty="0" smtClean="0"/>
              <a:t> via </a:t>
            </a:r>
            <a:r>
              <a:rPr lang="en-US" sz="2000" dirty="0" err="1" smtClean="0"/>
              <a:t>Twarc</a:t>
            </a:r>
            <a:endParaRPr lang="en-CA" sz="2000" dirty="0"/>
          </a:p>
          <a:p>
            <a:endParaRPr lang="en-C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100392" cy="108012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Curation </a:t>
            </a:r>
            <a:r>
              <a:rPr lang="en-CA" sz="3600" dirty="0"/>
              <a:t>of Thematic Research Collections</a:t>
            </a:r>
          </a:p>
        </p:txBody>
      </p:sp>
    </p:spTree>
    <p:extLst>
      <p:ext uri="{BB962C8B-B14F-4D97-AF65-F5344CB8AC3E}">
        <p14:creationId xmlns:p14="http://schemas.microsoft.com/office/powerpoint/2010/main" val="3039513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National Inquiry into Missing and Murdered Indigenous Women and Girls</a:t>
            </a:r>
          </a:p>
          <a:p>
            <a:pPr lvl="1"/>
            <a:r>
              <a:rPr lang="en-CA" sz="2000" dirty="0"/>
              <a:t>111 seeds, focusing on advocacy </a:t>
            </a:r>
            <a:r>
              <a:rPr lang="en-US" sz="2000" dirty="0"/>
              <a:t>and resources addressing violence against Indigenous women; research and data (on the scope, nature, and underlying causes of the problem); commentary on the national inquiry itself</a:t>
            </a:r>
          </a:p>
          <a:p>
            <a:endParaRPr lang="en-CA" sz="1800" dirty="0" smtClean="0"/>
          </a:p>
          <a:p>
            <a:r>
              <a:rPr lang="en-CA" sz="2400" dirty="0" smtClean="0"/>
              <a:t>Official Publications </a:t>
            </a:r>
            <a:r>
              <a:rPr lang="en-CA" sz="2400" dirty="0" err="1" smtClean="0"/>
              <a:t>Seedlist</a:t>
            </a:r>
            <a:r>
              <a:rPr lang="en-CA" sz="2400" dirty="0" smtClean="0"/>
              <a:t> (ask me about it!)</a:t>
            </a:r>
            <a:endParaRPr lang="en-CA" sz="2800" dirty="0" smtClean="0"/>
          </a:p>
          <a:p>
            <a:pPr lvl="1"/>
            <a:r>
              <a:rPr lang="en-CA" sz="2000" dirty="0" smtClean="0"/>
              <a:t>124 seeds, all the critical documentation: Publications.gc.ca, PARL.gc.ca, all courts and their decisions, all PCO’s and TBS’ resources, Budget, Gazette, the GG, Elections, Officers of Parliament</a:t>
            </a:r>
            <a:r>
              <a:rPr lang="en-CA" sz="2000" dirty="0"/>
              <a:t>, </a:t>
            </a:r>
            <a:r>
              <a:rPr lang="en-CA" sz="2000" dirty="0" smtClean="0"/>
              <a:t>Ombudspersons, Stats Can resources, Canada.ca – and a partridge in a pear tree</a:t>
            </a:r>
          </a:p>
          <a:p>
            <a:pPr lvl="1"/>
            <a:r>
              <a:rPr lang="en-CA" sz="2000" dirty="0" smtClean="0"/>
              <a:t>Seeking to delta crawl these seeds on a regular schedule</a:t>
            </a:r>
            <a:endParaRPr lang="en-CA" sz="2400" dirty="0" smtClean="0"/>
          </a:p>
          <a:p>
            <a:pPr lvl="1"/>
            <a:endParaRPr lang="en-CA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100392" cy="1080120"/>
          </a:xfrm>
        </p:spPr>
        <p:txBody>
          <a:bodyPr>
            <a:normAutofit fontScale="90000"/>
          </a:bodyPr>
          <a:lstStyle/>
          <a:p>
            <a:r>
              <a:rPr lang="en-CA" sz="3600" dirty="0"/>
              <a:t>Curation of Thematic Research </a:t>
            </a:r>
            <a:r>
              <a:rPr lang="en-CA" sz="3600" dirty="0" smtClean="0"/>
              <a:t>Collections (2)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82335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Preservation Web Archiving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Web Renewal ended in December 2017, but:</a:t>
            </a:r>
          </a:p>
          <a:p>
            <a:pPr lvl="1"/>
            <a:r>
              <a:rPr lang="en-CA" sz="2700" dirty="0" smtClean="0"/>
              <a:t>Specialized </a:t>
            </a:r>
            <a:r>
              <a:rPr lang="en-CA" sz="2700" dirty="0"/>
              <a:t>crawls of Canada.ca and its </a:t>
            </a:r>
            <a:r>
              <a:rPr lang="en-CA" sz="2700" dirty="0" smtClean="0"/>
              <a:t>subdomains continue (they’re complicated)</a:t>
            </a:r>
          </a:p>
          <a:p>
            <a:pPr lvl="1"/>
            <a:r>
              <a:rPr lang="en-CA" sz="2700" dirty="0" smtClean="0"/>
              <a:t>16.5 terabytes of federal web content collected in TBS Web Renewal contexts since 2014</a:t>
            </a:r>
          </a:p>
          <a:p>
            <a:pPr lvl="1"/>
            <a:r>
              <a:rPr lang="en-CA" sz="2700" dirty="0" smtClean="0"/>
              <a:t>~2.5 terabytes of which was collected this fiscal</a:t>
            </a:r>
          </a:p>
          <a:p>
            <a:pPr lvl="1"/>
            <a:r>
              <a:rPr lang="en-CA" sz="2700" dirty="0" smtClean="0"/>
              <a:t>Delta crawls of domains still in *.gc.ca, looking at RSS feeds to capture updates</a:t>
            </a:r>
          </a:p>
          <a:p>
            <a:pPr lvl="1"/>
            <a:r>
              <a:rPr lang="en-CA" sz="2700" dirty="0" smtClean="0"/>
              <a:t>1,730 seeds / resources to date (362 this fiscal)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602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Full-Text Search is Coming!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Full-text search is running internally! (beta)</a:t>
            </a:r>
          </a:p>
          <a:p>
            <a:r>
              <a:rPr lang="en-CA" dirty="0" smtClean="0"/>
              <a:t>Search by:</a:t>
            </a:r>
          </a:p>
          <a:p>
            <a:pPr lvl="1"/>
            <a:r>
              <a:rPr lang="en-CA" dirty="0" smtClean="0"/>
              <a:t>Keyword (“Tom’s Federal Budget”)</a:t>
            </a:r>
          </a:p>
          <a:p>
            <a:pPr lvl="1"/>
            <a:r>
              <a:rPr lang="en-CA" dirty="0" smtClean="0"/>
              <a:t>Resource type (e.g., PDF)</a:t>
            </a:r>
          </a:p>
          <a:p>
            <a:pPr lvl="1"/>
            <a:r>
              <a:rPr lang="en-CA" dirty="0" smtClean="0"/>
              <a:t>By domain (e.g., publications.gc.ca)</a:t>
            </a:r>
          </a:p>
          <a:p>
            <a:pPr lvl="1"/>
            <a:r>
              <a:rPr lang="en-CA" dirty="0" smtClean="0"/>
              <a:t>Working on including date range, and when done search will be publicly launched</a:t>
            </a:r>
          </a:p>
          <a:p>
            <a:pPr lvl="1"/>
            <a:r>
              <a:rPr lang="en-CA" dirty="0" smtClean="0"/>
              <a:t>You’ll be able to search back to 2005!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4228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95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~48 TB of Web Archives since 2005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57" y="980728"/>
            <a:ext cx="8367485" cy="52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60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56_LAC_ppt_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7367</TotalTime>
  <Words>626</Words>
  <Application>Microsoft Office PowerPoint</Application>
  <PresentationFormat>On-screen Show (4:3)</PresentationFormat>
  <Paragraphs>76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Segoe UI</vt:lpstr>
      <vt:lpstr>Times New Roman</vt:lpstr>
      <vt:lpstr>456_LAC_ppt_e</vt:lpstr>
      <vt:lpstr>Panel on Web Archiving Government Information: LAC’s Program Update</vt:lpstr>
      <vt:lpstr>Five Main Web Archiving Activities</vt:lpstr>
      <vt:lpstr>Thematic Research Collections</vt:lpstr>
      <vt:lpstr>Curation of Thematic Research Collections</vt:lpstr>
      <vt:lpstr>Curation of Thematic Research Collections</vt:lpstr>
      <vt:lpstr>Curation of Thematic Research Collections (2)</vt:lpstr>
      <vt:lpstr>Preservation Web Archiving</vt:lpstr>
      <vt:lpstr>Full-Text Search is Coming!</vt:lpstr>
      <vt:lpstr>~48 TB of Web Archives since 2005</vt:lpstr>
      <vt:lpstr>Web Archiving @ LAC</vt:lpstr>
      <vt:lpstr>PowerPoint Presentation</vt:lpstr>
    </vt:vector>
  </TitlesOfParts>
  <Company>LAC-BAC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this slide</dc:title>
  <dc:creator>Latreille, Ryan</dc:creator>
  <cp:lastModifiedBy>Whitmell, Vicki</cp:lastModifiedBy>
  <cp:revision>895</cp:revision>
  <dcterms:created xsi:type="dcterms:W3CDTF">2011-03-08T15:44:09Z</dcterms:created>
  <dcterms:modified xsi:type="dcterms:W3CDTF">2018-12-12T18:54:13Z</dcterms:modified>
</cp:coreProperties>
</file>