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59" r:id="rId5"/>
    <p:sldId id="257" r:id="rId6"/>
    <p:sldId id="277" r:id="rId7"/>
    <p:sldId id="260" r:id="rId8"/>
    <p:sldId id="262" r:id="rId9"/>
    <p:sldId id="284" r:id="rId10"/>
    <p:sldId id="283" r:id="rId11"/>
    <p:sldId id="28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8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4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8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5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BC53F-D84C-42F7-A34A-99344D02FE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89F0E-E532-4B25-8DAE-EBF856D23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nc-nd/4.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7191"/>
            <a:ext cx="9144000" cy="2387600"/>
          </a:xfrm>
        </p:spPr>
        <p:txBody>
          <a:bodyPr>
            <a:normAutofit/>
          </a:bodyPr>
          <a:lstStyle/>
          <a:p>
            <a:r>
              <a:rPr lang="en-US" b="1" i="1" dirty="0"/>
              <a:t>Government Information in Canada</a:t>
            </a:r>
            <a:br>
              <a:rPr lang="en-US" b="1" i="1" dirty="0"/>
            </a:br>
            <a:r>
              <a:rPr lang="en-US" sz="3600" b="1" i="1" dirty="0"/>
              <a:t>Access &amp; Stewardship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692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Government Information Day 2018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sz="1400" dirty="0"/>
              <a:t>Sam-chin Li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Reference &amp; government information librarian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University of Toronto Libraries</a:t>
            </a:r>
          </a:p>
        </p:txBody>
      </p:sp>
    </p:spTree>
    <p:extLst>
      <p:ext uri="{BB962C8B-B14F-4D97-AF65-F5344CB8AC3E}">
        <p14:creationId xmlns:p14="http://schemas.microsoft.com/office/powerpoint/2010/main" val="207601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Important timeline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951301"/>
              </p:ext>
            </p:extLst>
          </p:nvPr>
        </p:nvGraphicFramePr>
        <p:xfrm>
          <a:off x="951322" y="1212883"/>
          <a:ext cx="10515600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Dec. 2014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Conference call with other book project authors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Jan.</a:t>
                      </a:r>
                      <a:r>
                        <a:rPr lang="en-US" baseline="0" dirty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for chapters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  <a:r>
                        <a:rPr lang="en-US" baseline="0" dirty="0"/>
                        <a:t> 2015 – Nov.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Preparing the manuscript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Publisher 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Dec. 2016 – June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Editorial review process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External peer review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UAP</a:t>
                      </a:r>
                      <a:r>
                        <a:rPr lang="en-US" baseline="0" dirty="0"/>
                        <a:t> Committee approved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Contract signed with UAP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Aug. 2017-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Publishing process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Marketing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Copyright</a:t>
                      </a:r>
                      <a:r>
                        <a:rPr lang="en-US" baseline="0" dirty="0"/>
                        <a:t> negotiation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Copyediting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Proofreading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Indexing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Printing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Feb.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Publication</a:t>
                      </a:r>
                      <a:r>
                        <a:rPr lang="en-US" baseline="0" dirty="0"/>
                        <a:t> date for print book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March.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Publication date for PDF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6265628" y="5208104"/>
            <a:ext cx="437322" cy="135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97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4685"/>
            <a:ext cx="10515600" cy="12085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/>
              <a:t>Government Information in Canada: Access and Stewardship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1377" y="1075613"/>
            <a:ext cx="2647785" cy="823912"/>
          </a:xfrm>
        </p:spPr>
        <p:txBody>
          <a:bodyPr/>
          <a:lstStyle/>
          <a:p>
            <a:pPr algn="ctr"/>
            <a:r>
              <a:rPr lang="en-US" dirty="0"/>
              <a:t>Four parts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77" y="1899525"/>
            <a:ext cx="3636796" cy="3684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Introduction</a:t>
            </a:r>
          </a:p>
          <a:p>
            <a:r>
              <a:rPr lang="en-US" sz="2400" dirty="0"/>
              <a:t>Historical overviews</a:t>
            </a:r>
          </a:p>
          <a:p>
            <a:r>
              <a:rPr lang="en-US" sz="2400" dirty="0"/>
              <a:t>Provincial landscape</a:t>
            </a:r>
          </a:p>
          <a:p>
            <a:r>
              <a:rPr lang="en-US" sz="2400" dirty="0"/>
              <a:t>Looking forward: collaborative stewardship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30850" y="917921"/>
            <a:ext cx="3935501" cy="823912"/>
          </a:xfrm>
        </p:spPr>
        <p:txBody>
          <a:bodyPr/>
          <a:lstStyle/>
          <a:p>
            <a:pPr algn="ctr"/>
            <a:r>
              <a:rPr lang="en-US" dirty="0"/>
              <a:t>Twelve chapters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779" y="1738394"/>
            <a:ext cx="7506031" cy="49645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Into.   The evolution of government information services and stewardship in Canada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Government publication deposit programs: the Canadian federal, provincial and territorial landscapes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Official publications and select digital library collections at LAC, 1923 to the present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Parliamentary information in Canada: form and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Commissions and tribunals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Alberta government publishing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Saskatchewan government publications deposit in the Legislative Library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Inside track: challenges of collecting, accessing, and preserving Ontario government publications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Digitization of government publications: a review of the Ontario Digitization Initiative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GALLOP Portal: making government publications in legislative libraries findable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The Canadian Government Information Digital Preservation Network: a collective response to a national crisis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Web harvesting and reporting fugitive government materials: collaborative stewardship of at-risk documents</a:t>
            </a:r>
          </a:p>
          <a:p>
            <a:pPr marL="514350" indent="-51435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407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311" y="2307394"/>
            <a:ext cx="3932237" cy="928787"/>
          </a:xfrm>
        </p:spPr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Evolution of Government Information Services and Stewardship in Canada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131" y="2806810"/>
            <a:ext cx="3932237" cy="3556452"/>
          </a:xfrm>
        </p:spPr>
        <p:txBody>
          <a:bodyPr/>
          <a:lstStyle/>
          <a:p>
            <a:endParaRPr lang="en-US" sz="3600" dirty="0"/>
          </a:p>
          <a:p>
            <a:pPr algn="ctr"/>
            <a:r>
              <a:rPr lang="en-US" sz="2000" dirty="0"/>
              <a:t>Amanda </a:t>
            </a:r>
            <a:r>
              <a:rPr lang="en-US" sz="2000" dirty="0" err="1"/>
              <a:t>Wakaruk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Sam-chin Li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505" y="995320"/>
            <a:ext cx="9985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148642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09" y="2006825"/>
            <a:ext cx="3932237" cy="149460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Historical Overview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Government Publication Depository Programs: The Canadian Federal, Provincial, and Territorial Landscapes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0709" y="3010237"/>
            <a:ext cx="3932237" cy="2518884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dirty="0"/>
              <a:t>Graeme Campbell</a:t>
            </a:r>
          </a:p>
          <a:p>
            <a:pPr algn="ctr"/>
            <a:r>
              <a:rPr lang="en-US" sz="2000" dirty="0"/>
              <a:t>Michelle Lake</a:t>
            </a:r>
          </a:p>
          <a:p>
            <a:pPr algn="ctr"/>
            <a:r>
              <a:rPr lang="en-US" sz="2000" dirty="0"/>
              <a:t>Catherine </a:t>
            </a:r>
            <a:r>
              <a:rPr lang="en-US" sz="2000" dirty="0" err="1"/>
              <a:t>McGoveran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9788" y="218485"/>
            <a:ext cx="1027057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400" i="1" dirty="0"/>
              <a:t>Government Information in Canada: Access and Stewardship</a:t>
            </a:r>
          </a:p>
          <a:p>
            <a:pPr algn="ctr"/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8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44388"/>
            <a:ext cx="3932237" cy="1165253"/>
          </a:xfrm>
        </p:spPr>
        <p:txBody>
          <a:bodyPr/>
          <a:lstStyle/>
          <a:p>
            <a:pPr algn="ctr"/>
            <a:r>
              <a:rPr lang="en-US" dirty="0"/>
              <a:t>Historical Overview</a:t>
            </a:r>
            <a:br>
              <a:rPr lang="en-US" dirty="0"/>
            </a:br>
            <a:r>
              <a:rPr lang="en-US" dirty="0"/>
              <a:t>Chapter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Official Publications and Select Digital Library Collections at Library and Archives Canada, 1923 to the Present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98060"/>
            <a:ext cx="3932237" cy="2170928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Tom J. Smyth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3211" y="802759"/>
            <a:ext cx="911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3390218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04523"/>
            <a:ext cx="3932237" cy="16669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Historical Overview</a:t>
            </a:r>
            <a:br>
              <a:rPr lang="en-US" dirty="0"/>
            </a:br>
            <a:r>
              <a:rPr lang="en-US" sz="2800" dirty="0"/>
              <a:t>Chapter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Parliamentary Information in Canada: Form and Function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05040"/>
            <a:ext cx="3932237" cy="2963947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dirty="0"/>
              <a:t>Talia Chung</a:t>
            </a:r>
          </a:p>
          <a:p>
            <a:pPr algn="ctr"/>
            <a:r>
              <a:rPr lang="en-US" sz="2000" dirty="0"/>
              <a:t>Maureen Martyn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0573" y="882031"/>
            <a:ext cx="792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503050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055376"/>
            <a:ext cx="3932237" cy="1538614"/>
          </a:xfrm>
        </p:spPr>
        <p:txBody>
          <a:bodyPr/>
          <a:lstStyle/>
          <a:p>
            <a:pPr algn="ctr"/>
            <a:r>
              <a:rPr lang="en-US" dirty="0"/>
              <a:t>Historical Overview</a:t>
            </a:r>
            <a:br>
              <a:rPr lang="en-US" dirty="0"/>
            </a:br>
            <a:r>
              <a:rPr lang="en-US" dirty="0"/>
              <a:t>Chapter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Commissions and Tribunals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90623"/>
            <a:ext cx="3932237" cy="246490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000" dirty="0"/>
              <a:t>Caron Rollins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0057" y="890321"/>
            <a:ext cx="8804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1558866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2256961"/>
            <a:ext cx="3932237" cy="1167276"/>
          </a:xfrm>
        </p:spPr>
        <p:txBody>
          <a:bodyPr/>
          <a:lstStyle/>
          <a:p>
            <a:pPr algn="ctr"/>
            <a:r>
              <a:rPr lang="en-US" dirty="0"/>
              <a:t>Provincial Landscape</a:t>
            </a:r>
            <a:br>
              <a:rPr lang="en-US" dirty="0"/>
            </a:br>
            <a:r>
              <a:rPr lang="en-US" dirty="0"/>
              <a:t>Chapter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Alberta Government Publishing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61685"/>
            <a:ext cx="3932237" cy="208774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2000" dirty="0"/>
              <a:t>Dani J. </a:t>
            </a:r>
            <a:r>
              <a:rPr lang="en-US" sz="2000" dirty="0" err="1"/>
              <a:t>Pahulje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29989" y="987425"/>
            <a:ext cx="9095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214138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310" y="2035533"/>
            <a:ext cx="3932237" cy="1470991"/>
          </a:xfrm>
        </p:spPr>
        <p:txBody>
          <a:bodyPr/>
          <a:lstStyle/>
          <a:p>
            <a:pPr algn="ctr"/>
            <a:r>
              <a:rPr lang="en-US" dirty="0"/>
              <a:t>Provincial Landscape</a:t>
            </a:r>
            <a:br>
              <a:rPr lang="en-US" dirty="0"/>
            </a:br>
            <a:r>
              <a:rPr lang="en-US" dirty="0"/>
              <a:t>Chapter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Saskatchewan Government Publications Deposit in the Legislative Library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800722"/>
            <a:ext cx="3932237" cy="2569971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Gregory </a:t>
            </a:r>
            <a:r>
              <a:rPr lang="en-US" sz="2000" dirty="0" err="1"/>
              <a:t>Salmers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17389" y="623157"/>
            <a:ext cx="7870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400" i="1" dirty="0"/>
              <a:t>Government Information in Canada: Access and Stewardship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66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58170"/>
            <a:ext cx="3932237" cy="1208599"/>
          </a:xfrm>
        </p:spPr>
        <p:txBody>
          <a:bodyPr/>
          <a:lstStyle/>
          <a:p>
            <a:pPr algn="ctr"/>
            <a:r>
              <a:rPr lang="en-US" dirty="0"/>
              <a:t>Provincial Landscape</a:t>
            </a:r>
            <a:br>
              <a:rPr lang="en-US" dirty="0"/>
            </a:br>
            <a:r>
              <a:rPr lang="en-US" dirty="0"/>
              <a:t>Chapter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Insider Track: Challenges of Collecting, Accessing, and Preserving Ontario Government Publications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935896"/>
            <a:ext cx="3932237" cy="1933091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Sandra Craig</a:t>
            </a:r>
          </a:p>
          <a:p>
            <a:pPr algn="ctr"/>
            <a:r>
              <a:rPr lang="en-US" sz="2000" dirty="0"/>
              <a:t>Martha Murphy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7543" y="664259"/>
            <a:ext cx="7985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Government Information in Canada: Access and Stewardship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287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did we write this 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Canadian government information policies and procedures have changed radically in the past few decades</a:t>
            </a:r>
          </a:p>
          <a:p>
            <a:r>
              <a:rPr lang="en-US" dirty="0"/>
              <a:t>To fill the 34-year gap of reviewed literature on this topic</a:t>
            </a:r>
          </a:p>
          <a:p>
            <a:r>
              <a:rPr lang="en-US" dirty="0"/>
              <a:t>Changing technology and polices have radically altered the gov. info. landscape in Canada</a:t>
            </a:r>
          </a:p>
          <a:p>
            <a:r>
              <a:rPr lang="en-US" dirty="0"/>
              <a:t>It’s time to document the context, tools and techniques used to produce, acquire, organize, access and preserve gov. info in Canada</a:t>
            </a:r>
          </a:p>
        </p:txBody>
      </p:sp>
    </p:spTree>
    <p:extLst>
      <p:ext uri="{BB962C8B-B14F-4D97-AF65-F5344CB8AC3E}">
        <p14:creationId xmlns:p14="http://schemas.microsoft.com/office/powerpoint/2010/main" val="3481067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88934"/>
            <a:ext cx="3932237" cy="2017591"/>
          </a:xfrm>
        </p:spPr>
        <p:txBody>
          <a:bodyPr/>
          <a:lstStyle/>
          <a:p>
            <a:pPr algn="ctr"/>
            <a:r>
              <a:rPr lang="en-US" dirty="0"/>
              <a:t>Provincial Landscape</a:t>
            </a:r>
            <a:br>
              <a:rPr lang="en-US" dirty="0"/>
            </a:br>
            <a:r>
              <a:rPr lang="en-US" dirty="0"/>
              <a:t>Chapter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Digitization of Government Publications: A Review of the Ontario Digitization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792772"/>
            <a:ext cx="3932237" cy="2076215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Carol Perry</a:t>
            </a:r>
          </a:p>
          <a:p>
            <a:pPr algn="ctr"/>
            <a:r>
              <a:rPr lang="en-US" sz="2000" dirty="0"/>
              <a:t>Brian Tobin</a:t>
            </a:r>
          </a:p>
          <a:p>
            <a:pPr algn="ctr"/>
            <a:r>
              <a:rPr lang="en-US" sz="2000" dirty="0"/>
              <a:t>Sam-chin Li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9979" y="878292"/>
            <a:ext cx="772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3786015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5" y="2144388"/>
            <a:ext cx="4047214" cy="148893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Looking Forward:</a:t>
            </a:r>
            <a:br>
              <a:rPr lang="en-US" sz="2800" dirty="0"/>
            </a:br>
            <a:r>
              <a:rPr lang="en-US" sz="2800" dirty="0"/>
              <a:t>Collaborative Stewardship</a:t>
            </a:r>
            <a:br>
              <a:rPr lang="en-US" sz="2800" dirty="0"/>
            </a:br>
            <a:r>
              <a:rPr lang="en-US" sz="2800" dirty="0"/>
              <a:t>Chapter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GALLOP Portal: Making Government Publications in Legislative Libraries Findable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33324"/>
            <a:ext cx="3932237" cy="2235664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000" dirty="0"/>
              <a:t>Peter </a:t>
            </a:r>
            <a:r>
              <a:rPr lang="en-US" sz="2000" dirty="0" err="1"/>
              <a:t>Ellinger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77352" y="712296"/>
            <a:ext cx="800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4291620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77352"/>
            <a:ext cx="3932237" cy="1861168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Looking Forward:</a:t>
            </a:r>
            <a:br>
              <a:rPr lang="en-US" sz="2400" dirty="0"/>
            </a:br>
            <a:r>
              <a:rPr lang="en-US" sz="2400" dirty="0"/>
              <a:t>Collaborative Stewardship</a:t>
            </a:r>
            <a:br>
              <a:rPr lang="en-US" sz="2400" dirty="0"/>
            </a:br>
            <a:r>
              <a:rPr lang="en-US" sz="2400" dirty="0"/>
              <a:t>Chapter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Canadian Government Information Digital Preservation Network: A Collective Response to a National Crisis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795164"/>
            <a:ext cx="3932237" cy="207382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000" dirty="0"/>
              <a:t>Amanda </a:t>
            </a:r>
            <a:r>
              <a:rPr lang="en-US" sz="2000" dirty="0" err="1"/>
              <a:t>Wakaruk</a:t>
            </a:r>
            <a:endParaRPr lang="en-US" sz="2000" dirty="0"/>
          </a:p>
          <a:p>
            <a:pPr algn="ctr"/>
            <a:r>
              <a:rPr lang="en-US" sz="2000" dirty="0"/>
              <a:t>Steve Marks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4984" y="987425"/>
            <a:ext cx="7720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3038218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38901"/>
            <a:ext cx="3932237" cy="153460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Looking Forward:</a:t>
            </a:r>
            <a:br>
              <a:rPr lang="en-US" sz="2400" dirty="0"/>
            </a:br>
            <a:r>
              <a:rPr lang="en-US" sz="2400" dirty="0"/>
              <a:t>Collaborative Stewardship</a:t>
            </a:r>
            <a:br>
              <a:rPr lang="en-US" sz="2400" dirty="0"/>
            </a:br>
            <a:r>
              <a:rPr lang="en-US" sz="2400" dirty="0"/>
              <a:t>Chapter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Web Harvesting and Reporting Fugitive Government Materials: Collaborative Stewardship of At-Risk Documents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007457"/>
            <a:ext cx="3932237" cy="1861530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Susan Paterson</a:t>
            </a:r>
          </a:p>
          <a:p>
            <a:pPr algn="ctr"/>
            <a:r>
              <a:rPr lang="en-US" sz="2000" dirty="0"/>
              <a:t>Nicholas </a:t>
            </a:r>
            <a:r>
              <a:rPr lang="en-US" sz="2000" dirty="0" err="1"/>
              <a:t>Worby</a:t>
            </a:r>
            <a:endParaRPr lang="en-US" sz="2000" dirty="0"/>
          </a:p>
          <a:p>
            <a:pPr algn="ctr"/>
            <a:r>
              <a:rPr lang="en-US" sz="2000" dirty="0"/>
              <a:t>Darlene </a:t>
            </a:r>
            <a:r>
              <a:rPr lang="en-US" sz="2000" dirty="0" err="1"/>
              <a:t>Fichter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74457" y="802759"/>
            <a:ext cx="773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Government Information in Canada: Access and Stewardship</a:t>
            </a:r>
          </a:p>
        </p:txBody>
      </p:sp>
    </p:spTree>
    <p:extLst>
      <p:ext uri="{BB962C8B-B14F-4D97-AF65-F5344CB8AC3E}">
        <p14:creationId xmlns:p14="http://schemas.microsoft.com/office/powerpoint/2010/main" val="136815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Government Information in Canada: Access and Stewardship</a:t>
            </a:r>
            <a:br>
              <a:rPr lang="en-US" sz="3200" b="1" i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Edited by: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/>
              <a:t>Amanda </a:t>
            </a:r>
            <a:r>
              <a:rPr lang="en-US" dirty="0" err="1"/>
              <a:t>Wakaruk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Sam-chin Li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b="1" dirty="0"/>
              <a:t>Publication dates: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Paper: February 28, 2019</a:t>
            </a:r>
          </a:p>
          <a:p>
            <a:pPr marL="0" indent="0" algn="ctr">
              <a:buNone/>
            </a:pPr>
            <a:r>
              <a:rPr lang="en-US" dirty="0"/>
              <a:t>Open Access PDF: March 22, 2019</a:t>
            </a:r>
          </a:p>
          <a:p>
            <a:endParaRPr lang="en-US" dirty="0"/>
          </a:p>
        </p:txBody>
      </p:sp>
      <p:pic>
        <p:nvPicPr>
          <p:cNvPr id="5" name="Content Placeholder 4" descr="Government Information in Canada - Mozilla Firefox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7" t="33773" r="70269" b="16620"/>
          <a:stretch/>
        </p:blipFill>
        <p:spPr>
          <a:xfrm>
            <a:off x="7173877" y="1825625"/>
            <a:ext cx="2834640" cy="4204716"/>
          </a:xfrm>
        </p:spPr>
      </p:pic>
    </p:spTree>
    <p:extLst>
      <p:ext uri="{BB962C8B-B14F-4D97-AF65-F5344CB8AC3E}">
        <p14:creationId xmlns:p14="http://schemas.microsoft.com/office/powerpoint/2010/main" val="226190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it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analysis about the state of Canadian government information publishing</a:t>
            </a:r>
          </a:p>
          <a:p>
            <a:pPr lvl="1"/>
            <a:r>
              <a:rPr lang="en-US" dirty="0"/>
              <a:t>Overview of what has changed in this information ecosystem</a:t>
            </a:r>
          </a:p>
          <a:p>
            <a:pPr lvl="1"/>
            <a:r>
              <a:rPr lang="en-US" dirty="0"/>
              <a:t>Evolving strategies for continued access to these resources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the space of twelve chapters, this book presents:</a:t>
            </a:r>
          </a:p>
          <a:p>
            <a:pPr lvl="1"/>
            <a:r>
              <a:rPr lang="en-US" dirty="0"/>
              <a:t>High level historical overview</a:t>
            </a:r>
          </a:p>
          <a:p>
            <a:pPr lvl="1"/>
            <a:r>
              <a:rPr lang="en-US" dirty="0"/>
              <a:t>Recent structural changes and current state of Canadian government information publishing</a:t>
            </a:r>
          </a:p>
          <a:p>
            <a:pPr lvl="1"/>
            <a:r>
              <a:rPr lang="en-US" dirty="0"/>
              <a:t>Overview of provincial publishing, depository systems and access structures</a:t>
            </a:r>
          </a:p>
          <a:p>
            <a:pPr lvl="1"/>
            <a:r>
              <a:rPr lang="en-US" dirty="0"/>
              <a:t>Digital developments including digitization, digital curation and preservation</a:t>
            </a:r>
          </a:p>
        </p:txBody>
      </p:sp>
    </p:spTree>
    <p:extLst>
      <p:ext uri="{BB962C8B-B14F-4D97-AF65-F5344CB8AC3E}">
        <p14:creationId xmlns:p14="http://schemas.microsoft.com/office/powerpoint/2010/main" val="104204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Publishing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Print </a:t>
            </a:r>
          </a:p>
          <a:p>
            <a:pPr lvl="1"/>
            <a:r>
              <a:rPr lang="en-US" dirty="0"/>
              <a:t>published by an academic press </a:t>
            </a:r>
          </a:p>
          <a:p>
            <a:pPr lvl="1"/>
            <a:r>
              <a:rPr lang="en-US" dirty="0"/>
              <a:t>with peer review</a:t>
            </a:r>
          </a:p>
          <a:p>
            <a:endParaRPr lang="en-US" dirty="0"/>
          </a:p>
          <a:p>
            <a:r>
              <a:rPr lang="en-US" dirty="0"/>
              <a:t>Open Access PDF</a:t>
            </a:r>
          </a:p>
        </p:txBody>
      </p:sp>
    </p:spTree>
    <p:extLst>
      <p:ext uri="{BB962C8B-B14F-4D97-AF65-F5344CB8AC3E}">
        <p14:creationId xmlns:p14="http://schemas.microsoft.com/office/powerpoint/2010/main" val="199405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Publishers considered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University of Toronto Press</a:t>
            </a:r>
          </a:p>
          <a:p>
            <a:r>
              <a:rPr lang="en-US" dirty="0"/>
              <a:t>University of Ottawa Press</a:t>
            </a:r>
          </a:p>
          <a:p>
            <a:r>
              <a:rPr lang="en-US" dirty="0"/>
              <a:t>University of Calgary Press</a:t>
            </a:r>
          </a:p>
          <a:p>
            <a:r>
              <a:rPr lang="en-US" dirty="0"/>
              <a:t>University of Alberta Press</a:t>
            </a:r>
          </a:p>
        </p:txBody>
      </p:sp>
    </p:spTree>
    <p:extLst>
      <p:ext uri="{BB962C8B-B14F-4D97-AF65-F5344CB8AC3E}">
        <p14:creationId xmlns:p14="http://schemas.microsoft.com/office/powerpoint/2010/main" val="251650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Titles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Guide to Government Information in Canada</a:t>
            </a:r>
          </a:p>
          <a:p>
            <a:r>
              <a:rPr lang="en-US" dirty="0"/>
              <a:t>Government Information in Canada: a guide to access and stewardship</a:t>
            </a:r>
          </a:p>
          <a:p>
            <a:r>
              <a:rPr lang="en-US" dirty="0"/>
              <a:t>Using and Archiving Government Information in Canada</a:t>
            </a:r>
          </a:p>
          <a:p>
            <a:r>
              <a:rPr lang="en-US" dirty="0"/>
              <a:t>Traditions and transition: use and stewardship of government information in Canada</a:t>
            </a:r>
          </a:p>
          <a:p>
            <a:r>
              <a:rPr lang="en-US" dirty="0"/>
              <a:t>Access and stewardship of government information in Canada</a:t>
            </a:r>
          </a:p>
          <a:p>
            <a:r>
              <a:rPr lang="en-US" dirty="0"/>
              <a:t>Government information in Canada</a:t>
            </a:r>
          </a:p>
          <a:p>
            <a:r>
              <a:rPr lang="en-US" dirty="0"/>
              <a:t>Managing Canadian government information</a:t>
            </a:r>
          </a:p>
          <a:p>
            <a:r>
              <a:rPr lang="en-US" dirty="0"/>
              <a:t>Use and stewardship of government information in Canada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2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Manuscript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on a manuscript with 20 authors</a:t>
            </a:r>
          </a:p>
          <a:p>
            <a:r>
              <a:rPr lang="en-US" dirty="0"/>
              <a:t>Need a platform which can share and collaborate on content</a:t>
            </a:r>
          </a:p>
          <a:p>
            <a:r>
              <a:rPr lang="en-US" dirty="0"/>
              <a:t>Google Drive: </a:t>
            </a:r>
          </a:p>
          <a:p>
            <a:pPr lvl="1"/>
            <a:r>
              <a:rPr lang="en-US" dirty="0"/>
              <a:t>Google folder: keep all files in one place</a:t>
            </a:r>
          </a:p>
          <a:p>
            <a:pPr lvl="1"/>
            <a:r>
              <a:rPr lang="en-US" dirty="0"/>
              <a:t>Google subfolders: subfolders for each chapter</a:t>
            </a:r>
          </a:p>
          <a:p>
            <a:r>
              <a:rPr lang="en-US" dirty="0"/>
              <a:t>Different permissions to view and edit the manuscript at different times</a:t>
            </a:r>
          </a:p>
          <a:p>
            <a:pPr lvl="1"/>
            <a:r>
              <a:rPr lang="en-US" dirty="0"/>
              <a:t>All contributing authors can be able to view and comment on all chapters</a:t>
            </a:r>
          </a:p>
          <a:p>
            <a:pPr lvl="1"/>
            <a:r>
              <a:rPr lang="en-US" dirty="0"/>
              <a:t>Only the authors of the chapter and the editors can edit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3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Copyright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Press holds copyright on the overall volume</a:t>
            </a:r>
          </a:p>
          <a:p>
            <a:r>
              <a:rPr lang="en-US" dirty="0"/>
              <a:t>Contributor letter: authors retain copyright on individual chapters</a:t>
            </a:r>
          </a:p>
          <a:p>
            <a:r>
              <a:rPr lang="en-US" dirty="0"/>
              <a:t>Open Access: </a:t>
            </a:r>
            <a:r>
              <a:rPr lang="en-US" u="sng" dirty="0">
                <a:hlinkClick r:id="rId2"/>
              </a:rPr>
              <a:t>CC BY NC ND</a:t>
            </a:r>
            <a:r>
              <a:rPr lang="en-US" dirty="0"/>
              <a:t> </a:t>
            </a:r>
            <a:r>
              <a:rPr lang="en-US" dirty="0" err="1"/>
              <a:t>licence</a:t>
            </a:r>
            <a:endParaRPr lang="en-US" dirty="0"/>
          </a:p>
          <a:p>
            <a:pPr lvl="1"/>
            <a:r>
              <a:rPr lang="en-US" dirty="0"/>
              <a:t>CC Creative Commons</a:t>
            </a:r>
          </a:p>
          <a:p>
            <a:pPr lvl="1"/>
            <a:r>
              <a:rPr lang="en-US" dirty="0"/>
              <a:t>NC Non-commercial</a:t>
            </a:r>
          </a:p>
          <a:p>
            <a:pPr lvl="1"/>
            <a:r>
              <a:rPr lang="en-US" dirty="0"/>
              <a:t>ND No derivatives</a:t>
            </a:r>
          </a:p>
        </p:txBody>
      </p:sp>
    </p:spTree>
    <p:extLst>
      <p:ext uri="{BB962C8B-B14F-4D97-AF65-F5344CB8AC3E}">
        <p14:creationId xmlns:p14="http://schemas.microsoft.com/office/powerpoint/2010/main" val="396564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Funding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Planning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UofT</a:t>
            </a:r>
            <a:r>
              <a:rPr lang="en-US" dirty="0"/>
              <a:t> Press: asking for $12,000 for Open Access costs</a:t>
            </a:r>
          </a:p>
          <a:p>
            <a:pPr lvl="1"/>
            <a:r>
              <a:rPr lang="en-US" dirty="0"/>
              <a:t>Authors were asked to contribute $100</a:t>
            </a:r>
          </a:p>
          <a:p>
            <a:pPr lvl="1"/>
            <a:r>
              <a:rPr lang="en-US" dirty="0"/>
              <a:t>Considered applying for the Award to Scholarly Publication Program (ASPP)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Awarded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UofA</a:t>
            </a:r>
            <a:r>
              <a:rPr lang="en-US" dirty="0"/>
              <a:t> Libraries supports select OA projects with the </a:t>
            </a:r>
            <a:r>
              <a:rPr lang="en-US" dirty="0" err="1"/>
              <a:t>UofA</a:t>
            </a:r>
            <a:r>
              <a:rPr lang="en-US" dirty="0"/>
              <a:t> Press each year</a:t>
            </a:r>
          </a:p>
          <a:p>
            <a:r>
              <a:rPr lang="en-US" dirty="0"/>
              <a:t>The </a:t>
            </a:r>
            <a:r>
              <a:rPr lang="en-US" i="1" dirty="0"/>
              <a:t>Government Information in Canada </a:t>
            </a:r>
            <a:r>
              <a:rPr lang="en-US" dirty="0"/>
              <a:t>book project received $20,000 in funding from the </a:t>
            </a:r>
            <a:r>
              <a:rPr lang="en-US" dirty="0" err="1"/>
              <a:t>UofA</a:t>
            </a:r>
            <a:r>
              <a:rPr lang="en-US" dirty="0"/>
              <a:t> Libraries.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5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991</Words>
  <Application>Microsoft Office PowerPoint</Application>
  <PresentationFormat>Widescreen</PresentationFormat>
  <Paragraphs>235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Government Information in Canada Access &amp; Stewardship</vt:lpstr>
      <vt:lpstr>Why did we write this book?</vt:lpstr>
      <vt:lpstr>What is it about</vt:lpstr>
      <vt:lpstr>Publishing formats</vt:lpstr>
      <vt:lpstr>Publishers considered </vt:lpstr>
      <vt:lpstr>Titles considered</vt:lpstr>
      <vt:lpstr>Manuscript preparation</vt:lpstr>
      <vt:lpstr>Copyright</vt:lpstr>
      <vt:lpstr>Funding</vt:lpstr>
      <vt:lpstr>Important timeline</vt:lpstr>
      <vt:lpstr>Government Information in Canada: Access and Stewardship </vt:lpstr>
      <vt:lpstr>Introduction</vt:lpstr>
      <vt:lpstr>Historical Overview Chapter 1</vt:lpstr>
      <vt:lpstr>Historical Overview Chapter 2</vt:lpstr>
      <vt:lpstr>Historical Overview Chapter 3</vt:lpstr>
      <vt:lpstr>Historical Overview Chapter 4</vt:lpstr>
      <vt:lpstr>Provincial Landscape Chapter 5</vt:lpstr>
      <vt:lpstr>Provincial Landscape Chapter 6</vt:lpstr>
      <vt:lpstr>Provincial Landscape Chapter 7</vt:lpstr>
      <vt:lpstr>Provincial Landscape Chapter 8</vt:lpstr>
      <vt:lpstr>Looking Forward: Collaborative Stewardship Chapter 9</vt:lpstr>
      <vt:lpstr>Looking Forward: Collaborative Stewardship Chapter 10</vt:lpstr>
      <vt:lpstr>Looking Forward: Collaborative Stewardship Chapter 11</vt:lpstr>
      <vt:lpstr>Government Information in Canada: Access and Stewardship </vt:lpstr>
    </vt:vector>
  </TitlesOfParts>
  <Company>University of Toronto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Information in Canada Access &amp; Stewardship</dc:title>
  <dc:creator>Samchin Li</dc:creator>
  <cp:lastModifiedBy>Whitmell, Vicki</cp:lastModifiedBy>
  <cp:revision>79</cp:revision>
  <dcterms:created xsi:type="dcterms:W3CDTF">2018-11-12T16:02:16Z</dcterms:created>
  <dcterms:modified xsi:type="dcterms:W3CDTF">2018-12-12T18:42:47Z</dcterms:modified>
</cp:coreProperties>
</file>