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9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3" r:id="rId3"/>
    <p:sldId id="274" r:id="rId4"/>
    <p:sldId id="275" r:id="rId5"/>
    <p:sldId id="276" r:id="rId6"/>
    <p:sldId id="270" r:id="rId7"/>
    <p:sldId id="277" r:id="rId8"/>
    <p:sldId id="278" r:id="rId9"/>
    <p:sldId id="272" r:id="rId10"/>
    <p:sldId id="269" r:id="rId11"/>
    <p:sldId id="279" r:id="rId12"/>
  </p:sldIdLst>
  <p:sldSz cx="9144000" cy="6858000" type="screen4x3"/>
  <p:notesSz cx="7010400" cy="92964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53819"/>
    <a:srgbClr val="3C1053"/>
    <a:srgbClr val="007684"/>
    <a:srgbClr val="006E81"/>
    <a:srgbClr val="4C4C4E"/>
    <a:srgbClr val="6D6E71"/>
    <a:srgbClr val="313231"/>
    <a:srgbClr val="C43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0" autoAdjust="0"/>
    <p:restoredTop sz="94430" autoAdjust="0"/>
  </p:normalViewPr>
  <p:slideViewPr>
    <p:cSldViewPr snapToGrid="0">
      <p:cViewPr varScale="1">
        <p:scale>
          <a:sx n="105" d="100"/>
          <a:sy n="105" d="100"/>
        </p:scale>
        <p:origin x="8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65D5730-035C-4B23-9965-8696E57F950D}" type="datetime1">
              <a:rPr lang="en-CA" altLang="en-US"/>
              <a:pPr>
                <a:defRPr/>
              </a:pPr>
              <a:t>2018-12-12</a:t>
            </a:fld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463737C9-46B9-4C16-89C8-CA34CF62FB3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71307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A8F7E34-E230-4E26-BFB8-1EDC81CA7AF5}" type="datetime1">
              <a:rPr lang="en-CA" altLang="en-US"/>
              <a:pPr>
                <a:defRPr/>
              </a:pPr>
              <a:t>2018-12-12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350B440-14C8-4E4A-B316-79E136A10C7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55467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Decorative outline."/>
          <p:cNvSpPr/>
          <p:nvPr/>
        </p:nvSpPr>
        <p:spPr>
          <a:xfrm>
            <a:off x="465138" y="379413"/>
            <a:ext cx="8264525" cy="6102350"/>
          </a:xfrm>
          <a:prstGeom prst="rect">
            <a:avLst/>
          </a:prstGeom>
          <a:noFill/>
          <a:ln w="6350">
            <a:solidFill>
              <a:srgbClr val="166F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Government of Ontario Logo" descr="Government of Ontario Log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011863"/>
            <a:ext cx="10096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rchives of Ontario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39775"/>
            <a:ext cx="568801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119313" y="6030913"/>
            <a:ext cx="3022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600" b="1" dirty="0" err="1" smtClean="0">
                <a:solidFill>
                  <a:srgbClr val="4C4C4E"/>
                </a:solidFill>
              </a:rPr>
              <a:t>ontario.ca</a:t>
            </a:r>
            <a:r>
              <a:rPr lang="en-US" altLang="x-none" sz="1600" b="1" dirty="0" smtClean="0">
                <a:solidFill>
                  <a:srgbClr val="4C4C4E"/>
                </a:solidFill>
              </a:rPr>
              <a:t>/archives</a:t>
            </a: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983288"/>
            <a:ext cx="12176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"/>
          <p:cNvSpPr>
            <a:spLocks noGrp="1"/>
          </p:cNvSpPr>
          <p:nvPr>
            <p:ph type="title"/>
          </p:nvPr>
        </p:nvSpPr>
        <p:spPr>
          <a:xfrm>
            <a:off x="786216" y="3307742"/>
            <a:ext cx="7649465" cy="617821"/>
          </a:xfrm>
        </p:spPr>
        <p:txBody>
          <a:bodyPr lIns="0" tIns="0" rIns="0"/>
          <a:lstStyle>
            <a:lvl1pPr>
              <a:defRPr sz="3200" baseline="0">
                <a:solidFill>
                  <a:srgbClr val="4C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8" name="Date"/>
          <p:cNvSpPr>
            <a:spLocks noGrp="1"/>
          </p:cNvSpPr>
          <p:nvPr>
            <p:ph sz="quarter" idx="11"/>
          </p:nvPr>
        </p:nvSpPr>
        <p:spPr>
          <a:xfrm>
            <a:off x="786216" y="4067757"/>
            <a:ext cx="2439883" cy="281090"/>
          </a:xfrm>
        </p:spPr>
        <p:txBody>
          <a:bodyPr lIns="0" tIns="0" r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5913" y="6564313"/>
            <a:ext cx="2395537" cy="169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CONFIDENTIAL DOCUMENT</a:t>
            </a:r>
          </a:p>
        </p:txBody>
      </p:sp>
    </p:spTree>
    <p:extLst>
      <p:ext uri="{BB962C8B-B14F-4D97-AF65-F5344CB8AC3E}">
        <p14:creationId xmlns:p14="http://schemas.microsoft.com/office/powerpoint/2010/main" val="108412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5" descr="Horizontal rule line."/>
          <p:cNvCxnSpPr>
            <a:cxnSpLocks noChangeShapeType="1"/>
          </p:cNvCxnSpPr>
          <p:nvPr/>
        </p:nvCxnSpPr>
        <p:spPr bwMode="auto">
          <a:xfrm flipH="1">
            <a:off x="457200" y="11128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6" descr="Archives of Ontari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84188"/>
            <a:ext cx="20335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7" descr="Horizontal rule line."/>
          <p:cNvCxnSpPr>
            <a:cxnSpLocks noChangeShapeType="1"/>
          </p:cNvCxnSpPr>
          <p:nvPr/>
        </p:nvCxnSpPr>
        <p:spPr bwMode="auto">
          <a:xfrm flipH="1">
            <a:off x="457200" y="63071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789113" y="6408738"/>
            <a:ext cx="3022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600" b="1" dirty="0" smtClean="0">
                <a:solidFill>
                  <a:srgbClr val="4C4C4E"/>
                </a:solidFill>
              </a:rPr>
              <a:t>ontario.ca/archives</a:t>
            </a: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61113"/>
            <a:ext cx="12176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892409"/>
            <a:ext cx="2699999" cy="4219279"/>
          </a:xfrm>
          <a:prstGeom prst="rect">
            <a:avLst/>
          </a:prstGeom>
        </p:spPr>
        <p:txBody>
          <a:bodyPr/>
          <a:lstStyle>
            <a:lvl1pPr>
              <a:buClr>
                <a:srgbClr val="615146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615146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615146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15146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384852"/>
            <a:ext cx="2700000" cy="432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446418"/>
            <a:ext cx="5986631" cy="5904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538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3287333" y="1892409"/>
            <a:ext cx="2699999" cy="4219279"/>
          </a:xfrm>
          <a:prstGeom prst="rect">
            <a:avLst/>
          </a:prstGeom>
        </p:spPr>
        <p:txBody>
          <a:bodyPr/>
          <a:lstStyle>
            <a:lvl1pPr>
              <a:buClr>
                <a:srgbClr val="615146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615146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615146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15146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287333" y="1384852"/>
            <a:ext cx="2700000" cy="432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6"/>
          </p:nvPr>
        </p:nvSpPr>
        <p:spPr>
          <a:xfrm>
            <a:off x="6117465" y="1892409"/>
            <a:ext cx="2699999" cy="4219279"/>
          </a:xfrm>
          <a:prstGeom prst="rect">
            <a:avLst/>
          </a:prstGeom>
        </p:spPr>
        <p:txBody>
          <a:bodyPr/>
          <a:lstStyle>
            <a:lvl1pPr>
              <a:buClr>
                <a:srgbClr val="615146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615146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615146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15146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17465" y="1384852"/>
            <a:ext cx="2700000" cy="432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886200" y="6346825"/>
            <a:ext cx="2717800" cy="195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CONFIDENTIAL DOCUMENT</a:t>
            </a:r>
          </a:p>
        </p:txBody>
      </p:sp>
    </p:spTree>
    <p:extLst>
      <p:ext uri="{BB962C8B-B14F-4D97-AF65-F5344CB8AC3E}">
        <p14:creationId xmlns:p14="http://schemas.microsoft.com/office/powerpoint/2010/main" val="330891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Decorative outline."/>
          <p:cNvSpPr/>
          <p:nvPr/>
        </p:nvSpPr>
        <p:spPr>
          <a:xfrm>
            <a:off x="465138" y="379413"/>
            <a:ext cx="8264525" cy="6102350"/>
          </a:xfrm>
          <a:prstGeom prst="rect">
            <a:avLst/>
          </a:prstGeom>
          <a:noFill/>
          <a:ln w="6350">
            <a:solidFill>
              <a:srgbClr val="166F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7" descr="Archives of Ontari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39775"/>
            <a:ext cx="568801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vernment of Ontario Logo" descr="Government of Ontario Lo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011863"/>
            <a:ext cx="10096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119313" y="6030913"/>
            <a:ext cx="3022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600" b="1" dirty="0" smtClean="0">
                <a:solidFill>
                  <a:srgbClr val="4C4C4E"/>
                </a:solidFill>
              </a:rPr>
              <a:t>ontario.ca/archives</a:t>
            </a: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983288"/>
            <a:ext cx="12176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786216" y="3307742"/>
            <a:ext cx="7649465" cy="617821"/>
          </a:xfrm>
        </p:spPr>
        <p:txBody>
          <a:bodyPr lIns="0" tIns="0" rIns="0"/>
          <a:lstStyle>
            <a:lvl1pPr>
              <a:defRPr sz="3200" baseline="0">
                <a:solidFill>
                  <a:srgbClr val="4C4C4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3" name="Date"/>
          <p:cNvSpPr>
            <a:spLocks noGrp="1"/>
          </p:cNvSpPr>
          <p:nvPr>
            <p:ph sz="quarter" idx="11"/>
          </p:nvPr>
        </p:nvSpPr>
        <p:spPr>
          <a:xfrm>
            <a:off x="786216" y="4067757"/>
            <a:ext cx="2439883" cy="281090"/>
          </a:xfrm>
        </p:spPr>
        <p:txBody>
          <a:bodyPr lIns="0" tIns="0" r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00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 descr="Horizontal rule line."/>
          <p:cNvCxnSpPr>
            <a:cxnSpLocks noChangeShapeType="1"/>
          </p:cNvCxnSpPr>
          <p:nvPr/>
        </p:nvCxnSpPr>
        <p:spPr bwMode="auto">
          <a:xfrm flipH="1">
            <a:off x="457200" y="628808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5"/>
          <p:cNvSpPr txBox="1">
            <a:spLocks/>
          </p:cNvSpPr>
          <p:nvPr/>
        </p:nvSpPr>
        <p:spPr>
          <a:xfrm>
            <a:off x="8201025" y="6288088"/>
            <a:ext cx="593725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3AFDA5F3-E734-4F04-8ABD-DA2C7508B1E0}" type="slidenum">
              <a:rPr lang="en-CA" altLang="en-US" b="1" smtClean="0">
                <a:solidFill>
                  <a:srgbClr val="4C4C4E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CA" altLang="en-US" b="1" smtClean="0">
              <a:solidFill>
                <a:srgbClr val="4C4C4E"/>
              </a:solidFill>
              <a:cs typeface="Arial" pitchFamily="34" charset="0"/>
            </a:endParaRPr>
          </a:p>
        </p:txBody>
      </p:sp>
      <p:pic>
        <p:nvPicPr>
          <p:cNvPr id="6" name="Picture 7" descr="Archives of Ontari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84188"/>
            <a:ext cx="20335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8" descr="Horizontal rule line."/>
          <p:cNvCxnSpPr>
            <a:cxnSpLocks noChangeShapeType="1"/>
          </p:cNvCxnSpPr>
          <p:nvPr/>
        </p:nvCxnSpPr>
        <p:spPr bwMode="auto">
          <a:xfrm flipH="1">
            <a:off x="457200" y="11128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789113" y="6408738"/>
            <a:ext cx="3022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600" b="1" dirty="0" smtClean="0">
                <a:solidFill>
                  <a:srgbClr val="4C4C4E"/>
                </a:solidFill>
              </a:rPr>
              <a:t>ontario.ca/archives</a:t>
            </a: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61113"/>
            <a:ext cx="12176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418"/>
            <a:ext cx="5986631" cy="5904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76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988"/>
            <a:ext cx="8229600" cy="4937147"/>
          </a:xfrm>
          <a:prstGeom prst="rect">
            <a:avLst/>
          </a:prstGeom>
        </p:spPr>
        <p:txBody>
          <a:bodyPr/>
          <a:lstStyle>
            <a:lvl1pPr>
              <a:buClr>
                <a:srgbClr val="007684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007684"/>
              </a:buClr>
              <a:buFont typeface="Arial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684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684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86200" y="6346825"/>
            <a:ext cx="2717800" cy="195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CONFIDENTIAL DOCUMENT</a:t>
            </a:r>
          </a:p>
        </p:txBody>
      </p:sp>
    </p:spTree>
    <p:extLst>
      <p:ext uri="{BB962C8B-B14F-4D97-AF65-F5344CB8AC3E}">
        <p14:creationId xmlns:p14="http://schemas.microsoft.com/office/powerpoint/2010/main" val="210999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 descr="Horizontal rule line."/>
          <p:cNvCxnSpPr>
            <a:cxnSpLocks noChangeShapeType="1"/>
          </p:cNvCxnSpPr>
          <p:nvPr/>
        </p:nvCxnSpPr>
        <p:spPr bwMode="auto">
          <a:xfrm flipH="1">
            <a:off x="457200" y="628808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5"/>
          <p:cNvSpPr txBox="1">
            <a:spLocks/>
          </p:cNvSpPr>
          <p:nvPr/>
        </p:nvSpPr>
        <p:spPr>
          <a:xfrm>
            <a:off x="8201025" y="6288088"/>
            <a:ext cx="593725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1FED0324-087A-4D66-8844-8A2685322895}" type="slidenum">
              <a:rPr lang="en-CA" altLang="en-US" b="1" smtClean="0">
                <a:solidFill>
                  <a:srgbClr val="4C4C4E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CA" altLang="en-US" b="1" smtClean="0">
              <a:solidFill>
                <a:srgbClr val="4C4C4E"/>
              </a:solidFill>
              <a:cs typeface="Arial" pitchFamily="34" charset="0"/>
            </a:endParaRPr>
          </a:p>
        </p:txBody>
      </p:sp>
      <p:pic>
        <p:nvPicPr>
          <p:cNvPr id="6" name="Picture 7" descr="Archives of Ontari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84188"/>
            <a:ext cx="20335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8" descr="Horizontal rule line."/>
          <p:cNvCxnSpPr>
            <a:cxnSpLocks noChangeShapeType="1"/>
          </p:cNvCxnSpPr>
          <p:nvPr/>
        </p:nvCxnSpPr>
        <p:spPr bwMode="auto">
          <a:xfrm flipH="1">
            <a:off x="457200" y="11128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789113" y="6408738"/>
            <a:ext cx="3022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600" b="1" dirty="0" smtClean="0">
                <a:solidFill>
                  <a:srgbClr val="4C4C4E"/>
                </a:solidFill>
              </a:rPr>
              <a:t>ontario.ca/archives</a:t>
            </a: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61113"/>
            <a:ext cx="12176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418"/>
            <a:ext cx="5986631" cy="5904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3C10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988"/>
            <a:ext cx="8229600" cy="4987386"/>
          </a:xfrm>
          <a:prstGeom prst="rect">
            <a:avLst/>
          </a:prstGeom>
        </p:spPr>
        <p:txBody>
          <a:bodyPr/>
          <a:lstStyle>
            <a:lvl1pPr>
              <a:buClr>
                <a:srgbClr val="3C1053"/>
              </a:buClr>
              <a:defRPr>
                <a:solidFill>
                  <a:srgbClr val="3132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3C1053"/>
              </a:buClr>
              <a:buFont typeface="Arial"/>
              <a:buChar char="•"/>
              <a:defRPr>
                <a:solidFill>
                  <a:srgbClr val="3132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1053"/>
              </a:buClr>
              <a:defRPr>
                <a:solidFill>
                  <a:srgbClr val="3132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1053"/>
              </a:buClr>
              <a:defRPr>
                <a:solidFill>
                  <a:srgbClr val="3132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86200" y="6346825"/>
            <a:ext cx="2717800" cy="195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CONFIDENTIAL DOCUMENT</a:t>
            </a:r>
          </a:p>
        </p:txBody>
      </p:sp>
    </p:spTree>
    <p:extLst>
      <p:ext uri="{BB962C8B-B14F-4D97-AF65-F5344CB8AC3E}">
        <p14:creationId xmlns:p14="http://schemas.microsoft.com/office/powerpoint/2010/main" val="196475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 descr="Horizontal rule line."/>
          <p:cNvCxnSpPr>
            <a:cxnSpLocks noChangeShapeType="1"/>
          </p:cNvCxnSpPr>
          <p:nvPr/>
        </p:nvCxnSpPr>
        <p:spPr bwMode="auto">
          <a:xfrm flipH="1">
            <a:off x="457200" y="628808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5"/>
          <p:cNvSpPr txBox="1">
            <a:spLocks/>
          </p:cNvSpPr>
          <p:nvPr/>
        </p:nvSpPr>
        <p:spPr>
          <a:xfrm>
            <a:off x="8201025" y="6288088"/>
            <a:ext cx="593725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1FC0AC8D-A7C3-4909-A747-6010CD73B58B}" type="slidenum">
              <a:rPr lang="en-CA" altLang="en-US" b="1" smtClean="0">
                <a:solidFill>
                  <a:srgbClr val="4C4C4E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CA" altLang="en-US" b="1" smtClean="0">
              <a:solidFill>
                <a:srgbClr val="4C4C4E"/>
              </a:solidFill>
              <a:cs typeface="Arial" pitchFamily="34" charset="0"/>
            </a:endParaRPr>
          </a:p>
        </p:txBody>
      </p:sp>
      <p:pic>
        <p:nvPicPr>
          <p:cNvPr id="6" name="Picture 7" descr="Archives of Ontari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84188"/>
            <a:ext cx="20335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8" descr="Horizontal rule line."/>
          <p:cNvCxnSpPr>
            <a:cxnSpLocks noChangeShapeType="1"/>
          </p:cNvCxnSpPr>
          <p:nvPr/>
        </p:nvCxnSpPr>
        <p:spPr bwMode="auto">
          <a:xfrm flipH="1">
            <a:off x="457200" y="11128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789113" y="6408738"/>
            <a:ext cx="3022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600" b="1" dirty="0" smtClean="0">
                <a:solidFill>
                  <a:srgbClr val="4C4C4E"/>
                </a:solidFill>
              </a:rPr>
              <a:t>ontario.ca/archives</a:t>
            </a:r>
          </a:p>
          <a:p>
            <a:pPr>
              <a:defRPr/>
            </a:pPr>
            <a:endParaRPr lang="en-US" altLang="x-none" sz="1600" b="1" dirty="0" smtClean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61113"/>
            <a:ext cx="12176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418"/>
            <a:ext cx="5986631" cy="5904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538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988"/>
            <a:ext cx="8229600" cy="4987386"/>
          </a:xfrm>
          <a:prstGeom prst="rect">
            <a:avLst/>
          </a:prstGeom>
        </p:spPr>
        <p:txBody>
          <a:bodyPr/>
          <a:lstStyle>
            <a:lvl1pPr>
              <a:buClr>
                <a:srgbClr val="615146"/>
              </a:buClr>
              <a:defRPr>
                <a:solidFill>
                  <a:srgbClr val="6538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615146"/>
              </a:buClr>
              <a:buFont typeface="Arial"/>
              <a:buChar char="•"/>
              <a:defRPr>
                <a:solidFill>
                  <a:srgbClr val="6538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615146"/>
              </a:buClr>
              <a:defRPr>
                <a:solidFill>
                  <a:srgbClr val="6538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15146"/>
              </a:buClr>
              <a:defRPr>
                <a:solidFill>
                  <a:srgbClr val="6538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86200" y="6346825"/>
            <a:ext cx="2717800" cy="195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CONFIDENTIAL DOCUMENT</a:t>
            </a:r>
          </a:p>
        </p:txBody>
      </p:sp>
    </p:spTree>
    <p:extLst>
      <p:ext uri="{BB962C8B-B14F-4D97-AF65-F5344CB8AC3E}">
        <p14:creationId xmlns:p14="http://schemas.microsoft.com/office/powerpoint/2010/main" val="39494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 descr="Horizontal rule line."/>
          <p:cNvCxnSpPr>
            <a:cxnSpLocks noChangeShapeType="1"/>
          </p:cNvCxnSpPr>
          <p:nvPr/>
        </p:nvCxnSpPr>
        <p:spPr bwMode="auto">
          <a:xfrm flipH="1">
            <a:off x="457200" y="63071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Slide Number Placeholder 5"/>
          <p:cNvSpPr txBox="1">
            <a:spLocks/>
          </p:cNvSpPr>
          <p:nvPr/>
        </p:nvSpPr>
        <p:spPr>
          <a:xfrm>
            <a:off x="8201025" y="6288088"/>
            <a:ext cx="593725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F7221E0D-1E78-4178-A6D1-DE26BAEE43B6}" type="slidenum">
              <a:rPr lang="en-CA" altLang="en-US" b="1" smtClean="0">
                <a:solidFill>
                  <a:srgbClr val="4C4C4E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CA" altLang="en-US" b="1" smtClean="0">
              <a:solidFill>
                <a:srgbClr val="4C4C4E"/>
              </a:solidFill>
              <a:cs typeface="Arial" pitchFamily="34" charset="0"/>
            </a:endParaRPr>
          </a:p>
        </p:txBody>
      </p:sp>
      <p:pic>
        <p:nvPicPr>
          <p:cNvPr id="10" name="Picture 7" descr="Archives of Ontari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84188"/>
            <a:ext cx="20335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8" descr="Horizontal rule line."/>
          <p:cNvCxnSpPr>
            <a:cxnSpLocks noChangeShapeType="1"/>
          </p:cNvCxnSpPr>
          <p:nvPr/>
        </p:nvCxnSpPr>
        <p:spPr bwMode="auto">
          <a:xfrm flipH="1">
            <a:off x="457200" y="11128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789113" y="6408738"/>
            <a:ext cx="3022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600" b="1" dirty="0" smtClean="0">
                <a:solidFill>
                  <a:srgbClr val="4C4C4E"/>
                </a:solidFill>
              </a:rPr>
              <a:t>ontario.ca/archives</a:t>
            </a: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61113"/>
            <a:ext cx="12176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46418"/>
            <a:ext cx="5986631" cy="5904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76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892409"/>
            <a:ext cx="3923969" cy="4282856"/>
          </a:xfrm>
          <a:prstGeom prst="rect">
            <a:avLst/>
          </a:prstGeom>
        </p:spPr>
        <p:txBody>
          <a:bodyPr/>
          <a:lstStyle>
            <a:lvl1pPr>
              <a:buClr>
                <a:srgbClr val="00768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007684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68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68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64063" y="1891128"/>
            <a:ext cx="3959225" cy="4284246"/>
          </a:xfrm>
        </p:spPr>
        <p:txBody>
          <a:bodyPr/>
          <a:lstStyle>
            <a:lvl1pPr>
              <a:buClr>
                <a:srgbClr val="00768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00768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00768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00768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00768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23963"/>
            <a:ext cx="3923969" cy="4857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83927" y="1223963"/>
            <a:ext cx="3923969" cy="4857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886200" y="6346825"/>
            <a:ext cx="2717800" cy="195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CONFIDENTIAL DOCUMENT</a:t>
            </a:r>
          </a:p>
        </p:txBody>
      </p:sp>
    </p:spTree>
    <p:extLst>
      <p:ext uri="{BB962C8B-B14F-4D97-AF65-F5344CB8AC3E}">
        <p14:creationId xmlns:p14="http://schemas.microsoft.com/office/powerpoint/2010/main" val="39506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 descr="Horizontal rule line."/>
          <p:cNvCxnSpPr>
            <a:cxnSpLocks noChangeShapeType="1"/>
          </p:cNvCxnSpPr>
          <p:nvPr/>
        </p:nvCxnSpPr>
        <p:spPr bwMode="auto">
          <a:xfrm flipH="1">
            <a:off x="457200" y="63071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Slide Number Placeholder 5"/>
          <p:cNvSpPr txBox="1">
            <a:spLocks/>
          </p:cNvSpPr>
          <p:nvPr/>
        </p:nvSpPr>
        <p:spPr>
          <a:xfrm>
            <a:off x="8201025" y="6288088"/>
            <a:ext cx="593725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B3751949-6D86-48B5-9973-F0D2156D4CC4}" type="slidenum">
              <a:rPr lang="en-CA" altLang="en-US" b="1" smtClean="0">
                <a:solidFill>
                  <a:srgbClr val="4C4C4E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CA" altLang="en-US" b="1" smtClean="0">
              <a:solidFill>
                <a:srgbClr val="4C4C4E"/>
              </a:solidFill>
              <a:cs typeface="Arial" pitchFamily="34" charset="0"/>
            </a:endParaRPr>
          </a:p>
        </p:txBody>
      </p:sp>
      <p:pic>
        <p:nvPicPr>
          <p:cNvPr id="10" name="Picture 7" descr="Archives of Ontari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84188"/>
            <a:ext cx="20335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8" descr="Horizontal rule line."/>
          <p:cNvCxnSpPr>
            <a:cxnSpLocks noChangeShapeType="1"/>
          </p:cNvCxnSpPr>
          <p:nvPr/>
        </p:nvCxnSpPr>
        <p:spPr bwMode="auto">
          <a:xfrm flipH="1">
            <a:off x="457200" y="11128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789113" y="6408738"/>
            <a:ext cx="3022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600" b="1" dirty="0" smtClean="0">
                <a:solidFill>
                  <a:srgbClr val="4C4C4E"/>
                </a:solidFill>
              </a:rPr>
              <a:t>ontario.ca/archives</a:t>
            </a: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61113"/>
            <a:ext cx="12176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46418"/>
            <a:ext cx="5986631" cy="5904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3C10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892409"/>
            <a:ext cx="3923969" cy="4282856"/>
          </a:xfrm>
          <a:prstGeom prst="rect">
            <a:avLst/>
          </a:prstGeom>
        </p:spPr>
        <p:txBody>
          <a:bodyPr/>
          <a:lstStyle>
            <a:lvl1pPr>
              <a:buClr>
                <a:srgbClr val="3C105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3C1053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105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105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64063" y="1891128"/>
            <a:ext cx="3959225" cy="4284246"/>
          </a:xfrm>
        </p:spPr>
        <p:txBody>
          <a:bodyPr/>
          <a:lstStyle>
            <a:lvl1pPr>
              <a:buClr>
                <a:srgbClr val="3C105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3C105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3C105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3C105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3C1053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23963"/>
            <a:ext cx="3923969" cy="4857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83927" y="1223963"/>
            <a:ext cx="3923969" cy="4857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886200" y="6346825"/>
            <a:ext cx="2717800" cy="195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CONFIDENTIAL DOCUMENT</a:t>
            </a:r>
          </a:p>
        </p:txBody>
      </p:sp>
    </p:spTree>
    <p:extLst>
      <p:ext uri="{BB962C8B-B14F-4D97-AF65-F5344CB8AC3E}">
        <p14:creationId xmlns:p14="http://schemas.microsoft.com/office/powerpoint/2010/main" val="12594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 descr="Horizontal rule line."/>
          <p:cNvCxnSpPr>
            <a:cxnSpLocks noChangeShapeType="1"/>
          </p:cNvCxnSpPr>
          <p:nvPr/>
        </p:nvCxnSpPr>
        <p:spPr bwMode="auto">
          <a:xfrm flipH="1">
            <a:off x="457200" y="63071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Slide Number Placeholder 5"/>
          <p:cNvSpPr txBox="1">
            <a:spLocks/>
          </p:cNvSpPr>
          <p:nvPr/>
        </p:nvSpPr>
        <p:spPr>
          <a:xfrm>
            <a:off x="8201025" y="6288088"/>
            <a:ext cx="593725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6F795EF3-69C1-42FF-9184-A5A6331E77C2}" type="slidenum">
              <a:rPr lang="en-CA" altLang="en-US" b="1" smtClean="0">
                <a:solidFill>
                  <a:srgbClr val="4C4C4E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CA" altLang="en-US" b="1" smtClean="0">
              <a:solidFill>
                <a:srgbClr val="4C4C4E"/>
              </a:solidFill>
              <a:cs typeface="Arial" pitchFamily="34" charset="0"/>
            </a:endParaRPr>
          </a:p>
        </p:txBody>
      </p:sp>
      <p:pic>
        <p:nvPicPr>
          <p:cNvPr id="10" name="Picture 7" descr="Archives of Ontari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84188"/>
            <a:ext cx="20335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8" descr="Horizontal rule line."/>
          <p:cNvCxnSpPr>
            <a:cxnSpLocks noChangeShapeType="1"/>
          </p:cNvCxnSpPr>
          <p:nvPr/>
        </p:nvCxnSpPr>
        <p:spPr bwMode="auto">
          <a:xfrm flipH="1">
            <a:off x="457200" y="11128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789113" y="6408738"/>
            <a:ext cx="3022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600" b="1" dirty="0" smtClean="0">
                <a:solidFill>
                  <a:srgbClr val="4C4C4E"/>
                </a:solidFill>
              </a:rPr>
              <a:t>ontario.ca/archives</a:t>
            </a: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61113"/>
            <a:ext cx="12176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46418"/>
            <a:ext cx="5986631" cy="5904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6538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892409"/>
            <a:ext cx="3923969" cy="4222310"/>
          </a:xfrm>
          <a:prstGeom prst="rect">
            <a:avLst/>
          </a:prstGeom>
        </p:spPr>
        <p:txBody>
          <a:bodyPr/>
          <a:lstStyle>
            <a:lvl1pPr>
              <a:buClr>
                <a:srgbClr val="6151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615146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6151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6151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64063" y="1891127"/>
            <a:ext cx="3959225" cy="422359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23963"/>
            <a:ext cx="3923969" cy="4857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83927" y="1223963"/>
            <a:ext cx="3923969" cy="4857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886200" y="6346825"/>
            <a:ext cx="2717800" cy="195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CONFIDENTIAL DOCUMENT</a:t>
            </a:r>
          </a:p>
        </p:txBody>
      </p:sp>
    </p:spTree>
    <p:extLst>
      <p:ext uri="{BB962C8B-B14F-4D97-AF65-F5344CB8AC3E}">
        <p14:creationId xmlns:p14="http://schemas.microsoft.com/office/powerpoint/2010/main" val="13147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5" descr="Horizontal rule line."/>
          <p:cNvCxnSpPr>
            <a:cxnSpLocks noChangeShapeType="1"/>
          </p:cNvCxnSpPr>
          <p:nvPr/>
        </p:nvCxnSpPr>
        <p:spPr bwMode="auto">
          <a:xfrm flipH="1">
            <a:off x="457200" y="11128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6" descr="Archives of Ontari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84188"/>
            <a:ext cx="20335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7" descr="Horizontal rule line."/>
          <p:cNvCxnSpPr>
            <a:cxnSpLocks noChangeShapeType="1"/>
          </p:cNvCxnSpPr>
          <p:nvPr/>
        </p:nvCxnSpPr>
        <p:spPr bwMode="auto">
          <a:xfrm flipH="1">
            <a:off x="457200" y="63071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789113" y="6408738"/>
            <a:ext cx="3022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600" b="1" dirty="0" smtClean="0">
                <a:solidFill>
                  <a:srgbClr val="4C4C4E"/>
                </a:solidFill>
              </a:rPr>
              <a:t>ontario.ca/archives</a:t>
            </a: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61113"/>
            <a:ext cx="12176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892409"/>
            <a:ext cx="2699999" cy="4266344"/>
          </a:xfrm>
          <a:prstGeom prst="rect">
            <a:avLst/>
          </a:prstGeom>
        </p:spPr>
        <p:txBody>
          <a:bodyPr/>
          <a:lstStyle>
            <a:lvl1pPr>
              <a:buClr>
                <a:srgbClr val="007684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007684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684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684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384852"/>
            <a:ext cx="2700000" cy="432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446418"/>
            <a:ext cx="5986631" cy="5904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76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3287333" y="1892409"/>
            <a:ext cx="2699999" cy="4266344"/>
          </a:xfrm>
          <a:prstGeom prst="rect">
            <a:avLst/>
          </a:prstGeom>
        </p:spPr>
        <p:txBody>
          <a:bodyPr/>
          <a:lstStyle>
            <a:lvl1pPr>
              <a:buClr>
                <a:srgbClr val="007684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007684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684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684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287333" y="1384852"/>
            <a:ext cx="2700000" cy="432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6"/>
          </p:nvPr>
        </p:nvSpPr>
        <p:spPr>
          <a:xfrm>
            <a:off x="6117465" y="1892409"/>
            <a:ext cx="2699999" cy="4266344"/>
          </a:xfrm>
          <a:prstGeom prst="rect">
            <a:avLst/>
          </a:prstGeom>
        </p:spPr>
        <p:txBody>
          <a:bodyPr/>
          <a:lstStyle>
            <a:lvl1pPr>
              <a:buClr>
                <a:srgbClr val="007684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007684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684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7684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17465" y="1384852"/>
            <a:ext cx="2700000" cy="432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886200" y="6346825"/>
            <a:ext cx="2717800" cy="195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CONFIDENTIAL DOCUMENT</a:t>
            </a:r>
          </a:p>
        </p:txBody>
      </p:sp>
    </p:spTree>
    <p:extLst>
      <p:ext uri="{BB962C8B-B14F-4D97-AF65-F5344CB8AC3E}">
        <p14:creationId xmlns:p14="http://schemas.microsoft.com/office/powerpoint/2010/main" val="100723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5" descr="Horizontal rule line."/>
          <p:cNvCxnSpPr>
            <a:cxnSpLocks noChangeShapeType="1"/>
          </p:cNvCxnSpPr>
          <p:nvPr/>
        </p:nvCxnSpPr>
        <p:spPr bwMode="auto">
          <a:xfrm flipH="1">
            <a:off x="457200" y="11128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6" descr="Archives of Ontario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84188"/>
            <a:ext cx="20335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7" descr="Horizontal rule line."/>
          <p:cNvCxnSpPr>
            <a:cxnSpLocks noChangeShapeType="1"/>
          </p:cNvCxnSpPr>
          <p:nvPr/>
        </p:nvCxnSpPr>
        <p:spPr bwMode="auto">
          <a:xfrm flipH="1">
            <a:off x="457200" y="6307138"/>
            <a:ext cx="82296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789113" y="6408738"/>
            <a:ext cx="3022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600" b="1" dirty="0" smtClean="0">
                <a:solidFill>
                  <a:srgbClr val="4C4C4E"/>
                </a:solidFill>
              </a:rPr>
              <a:t>ontario.ca/archives</a:t>
            </a: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61113"/>
            <a:ext cx="12176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892409"/>
            <a:ext cx="2699999" cy="4273067"/>
          </a:xfrm>
          <a:prstGeom prst="rect">
            <a:avLst/>
          </a:prstGeom>
        </p:spPr>
        <p:txBody>
          <a:bodyPr/>
          <a:lstStyle>
            <a:lvl1pPr>
              <a:buClr>
                <a:srgbClr val="3C105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3C1053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105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105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384852"/>
            <a:ext cx="2700000" cy="432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446418"/>
            <a:ext cx="5986631" cy="5904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3C10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3287333" y="1892409"/>
            <a:ext cx="2699999" cy="4273067"/>
          </a:xfrm>
          <a:prstGeom prst="rect">
            <a:avLst/>
          </a:prstGeom>
        </p:spPr>
        <p:txBody>
          <a:bodyPr/>
          <a:lstStyle>
            <a:lvl1pPr>
              <a:buClr>
                <a:srgbClr val="3C105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3C1053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105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105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287333" y="1384852"/>
            <a:ext cx="2700000" cy="432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6"/>
          </p:nvPr>
        </p:nvSpPr>
        <p:spPr>
          <a:xfrm>
            <a:off x="6117465" y="1892409"/>
            <a:ext cx="2699999" cy="4273067"/>
          </a:xfrm>
          <a:prstGeom prst="rect">
            <a:avLst/>
          </a:prstGeom>
        </p:spPr>
        <p:txBody>
          <a:bodyPr/>
          <a:lstStyle>
            <a:lvl1pPr>
              <a:buClr>
                <a:srgbClr val="3C105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8800" indent="-244800">
              <a:buClr>
                <a:srgbClr val="3C1053"/>
              </a:buClr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105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105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17465" y="1384852"/>
            <a:ext cx="2700000" cy="432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886200" y="6346825"/>
            <a:ext cx="2717800" cy="195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CONFIDENTIAL DOCUMENT</a:t>
            </a:r>
          </a:p>
        </p:txBody>
      </p:sp>
    </p:spTree>
    <p:extLst>
      <p:ext uri="{BB962C8B-B14F-4D97-AF65-F5344CB8AC3E}">
        <p14:creationId xmlns:p14="http://schemas.microsoft.com/office/powerpoint/2010/main" val="386316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28625"/>
            <a:ext cx="66309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2438" y="1493838"/>
            <a:ext cx="8429625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C9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84" tIns="45704" rIns="53984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46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C4C4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/>
              <a:t>CONFIDENTIAL DOCUMENT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7684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84"/>
          </a:solidFill>
          <a:latin typeface="Arial" charset="0"/>
          <a:ea typeface="Verdan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84"/>
          </a:solidFill>
          <a:latin typeface="Arial" charset="0"/>
          <a:ea typeface="Verdan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84"/>
          </a:solidFill>
          <a:latin typeface="Arial" charset="0"/>
          <a:ea typeface="Verdan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84"/>
          </a:solidFill>
          <a:latin typeface="Arial" charset="0"/>
          <a:ea typeface="Verdana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53819"/>
          </a:solidFill>
          <a:latin typeface="Arial" charset="0"/>
          <a:ea typeface="Verdana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53819"/>
          </a:solidFill>
          <a:latin typeface="Arial" charset="0"/>
          <a:ea typeface="Verdana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53819"/>
          </a:solidFill>
          <a:latin typeface="Arial" charset="0"/>
          <a:ea typeface="Verdana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53819"/>
          </a:solidFill>
          <a:latin typeface="Arial" charset="0"/>
          <a:ea typeface="Verdana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Clr>
          <a:srgbClr val="615146"/>
        </a:buClr>
        <a:buFont typeface="Wingdings" pitchFamily="2" charset="2"/>
        <a:buChar char="§"/>
        <a:defRPr sz="2400" kern="1200">
          <a:solidFill>
            <a:srgbClr val="595959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568325" indent="-244475" algn="l" rtl="0" eaLnBrk="1" fontAlgn="base" hangingPunct="1">
        <a:spcBef>
          <a:spcPct val="20000"/>
        </a:spcBef>
        <a:spcAft>
          <a:spcPct val="0"/>
        </a:spcAft>
        <a:buClr>
          <a:srgbClr val="615146"/>
        </a:buClr>
        <a:buFont typeface="Arial" charset="0"/>
        <a:buChar char="•"/>
        <a:defRPr sz="2200" kern="1200">
          <a:solidFill>
            <a:srgbClr val="595959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844550" indent="-276225" algn="l" rtl="0" eaLnBrk="1" fontAlgn="base" hangingPunct="1">
        <a:spcBef>
          <a:spcPct val="20000"/>
        </a:spcBef>
        <a:spcAft>
          <a:spcPct val="0"/>
        </a:spcAft>
        <a:buSzPct val="75000"/>
        <a:buFont typeface="Verdana" pitchFamily="34" charset="0"/>
        <a:buChar char="−"/>
        <a:defRPr sz="2000" kern="1200">
          <a:solidFill>
            <a:srgbClr val="595959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162050" indent="-266700" algn="l" rtl="0" eaLnBrk="1" fontAlgn="base" hangingPunct="1">
        <a:spcBef>
          <a:spcPct val="20000"/>
        </a:spcBef>
        <a:spcAft>
          <a:spcPct val="0"/>
        </a:spcAft>
        <a:buSzPct val="75000"/>
        <a:buFont typeface="Verdana" pitchFamily="34" charset="0"/>
        <a:buChar char="»"/>
        <a:defRPr sz="2000" kern="1200">
          <a:solidFill>
            <a:srgbClr val="595959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1524000" indent="-180975" algn="l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llen.kwan@mail.utoronto.ca" TargetMode="External"/><Relationship Id="rId2" Type="http://schemas.openxmlformats.org/officeDocument/2006/relationships/hyperlink" Target="mailto:pmo.student@ontario.ca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ecordkeeping@ontario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title"/>
          </p:nvPr>
        </p:nvSpPr>
        <p:spPr>
          <a:xfrm>
            <a:off x="785813" y="3308350"/>
            <a:ext cx="7650162" cy="617538"/>
          </a:xfrm>
        </p:spPr>
        <p:txBody>
          <a:bodyPr/>
          <a:lstStyle/>
          <a:p>
            <a:r>
              <a:rPr lang="en-CA" dirty="0"/>
              <a:t>Forensic Recovery of Evidence Device (FRED)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3315" name="Content Placeholder 8"/>
          <p:cNvSpPr>
            <a:spLocks noGrp="1"/>
          </p:cNvSpPr>
          <p:nvPr>
            <p:ph sz="quarter" idx="11"/>
          </p:nvPr>
        </p:nvSpPr>
        <p:spPr>
          <a:xfrm>
            <a:off x="795438" y="4163427"/>
            <a:ext cx="2439987" cy="28098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Allen Kwan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>
          <a:xfrm>
            <a:off x="457200" y="446088"/>
            <a:ext cx="5986463" cy="5905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Putting it together into a Workflow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21" y="1187450"/>
            <a:ext cx="4680758" cy="4652963"/>
          </a:xfrm>
        </p:spPr>
      </p:pic>
      <p:sp>
        <p:nvSpPr>
          <p:cNvPr id="3" name="TextBox 2"/>
          <p:cNvSpPr txBox="1"/>
          <p:nvPr/>
        </p:nvSpPr>
        <p:spPr>
          <a:xfrm>
            <a:off x="2242686" y="5804033"/>
            <a:ext cx="4745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Archives of Ontario workflow developed by Blanche Joslin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Further Information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Allen Kwan</a:t>
            </a:r>
          </a:p>
          <a:p>
            <a:r>
              <a:rPr lang="en-CA" dirty="0" smtClean="0">
                <a:solidFill>
                  <a:schemeClr val="tx1"/>
                </a:solidFill>
                <a:hlinkClick r:id="rId2"/>
              </a:rPr>
              <a:t>pmo.student@ontario.ca</a:t>
            </a:r>
            <a:r>
              <a:rPr lang="en-CA" dirty="0" smtClean="0">
                <a:solidFill>
                  <a:schemeClr val="tx1"/>
                </a:solidFill>
              </a:rPr>
              <a:t>, </a:t>
            </a:r>
            <a:r>
              <a:rPr lang="en-CA" dirty="0" smtClean="0">
                <a:solidFill>
                  <a:schemeClr val="tx1"/>
                </a:solidFill>
                <a:hlinkClick r:id="rId3"/>
              </a:rPr>
              <a:t>allen.kwan@mail.utoronto.ca</a:t>
            </a: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  <a:hlinkClick r:id="rId4"/>
              </a:rPr>
              <a:t>recordkeeping@ontario.ca</a:t>
            </a:r>
            <a:endParaRPr lang="en-CA" dirty="0" smtClean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Problem…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7212"/>
            <a:ext cx="7315200" cy="3657600"/>
          </a:xfrm>
        </p:spPr>
      </p:pic>
    </p:spTree>
    <p:extLst>
      <p:ext uri="{BB962C8B-B14F-4D97-AF65-F5344CB8AC3E}">
        <p14:creationId xmlns:p14="http://schemas.microsoft.com/office/powerpoint/2010/main" val="17453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Problem…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28" y="1807962"/>
            <a:ext cx="5216091" cy="3912068"/>
          </a:xfrm>
        </p:spPr>
      </p:pic>
    </p:spTree>
    <p:extLst>
      <p:ext uri="{BB962C8B-B14F-4D97-AF65-F5344CB8AC3E}">
        <p14:creationId xmlns:p14="http://schemas.microsoft.com/office/powerpoint/2010/main" val="27225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Problem…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2227262"/>
            <a:ext cx="6134100" cy="2857500"/>
          </a:xfrm>
        </p:spPr>
      </p:pic>
    </p:spTree>
    <p:extLst>
      <p:ext uri="{BB962C8B-B14F-4D97-AF65-F5344CB8AC3E}">
        <p14:creationId xmlns:p14="http://schemas.microsoft.com/office/powerpoint/2010/main" val="9505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Problem…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18" y="1824054"/>
            <a:ext cx="5607146" cy="3604594"/>
          </a:xfrm>
        </p:spPr>
      </p:pic>
    </p:spTree>
    <p:extLst>
      <p:ext uri="{BB962C8B-B14F-4D97-AF65-F5344CB8AC3E}">
        <p14:creationId xmlns:p14="http://schemas.microsoft.com/office/powerpoint/2010/main" val="8459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title"/>
          </p:nvPr>
        </p:nvSpPr>
        <p:spPr>
          <a:xfrm>
            <a:off x="457200" y="446088"/>
            <a:ext cx="5986463" cy="5905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The Solution: FRED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1" y="1283703"/>
            <a:ext cx="3489722" cy="4652963"/>
          </a:xfrm>
        </p:spPr>
      </p:pic>
      <p:sp>
        <p:nvSpPr>
          <p:cNvPr id="3" name="TextBox 2"/>
          <p:cNvSpPr txBox="1"/>
          <p:nvPr/>
        </p:nvSpPr>
        <p:spPr>
          <a:xfrm>
            <a:off x="4475747" y="1260909"/>
            <a:ext cx="41484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CA" dirty="0" smtClean="0"/>
              <a:t>Purpose-built computer for digital forensics.</a:t>
            </a:r>
          </a:p>
          <a:p>
            <a:pPr marL="285750" indent="-285750">
              <a:buFont typeface="Arial" charset="0"/>
              <a:buChar char="•"/>
            </a:pPr>
            <a:endParaRPr lang="en-CA" dirty="0" smtClean="0"/>
          </a:p>
          <a:p>
            <a:pPr marL="285750" indent="-285750">
              <a:buFont typeface="Arial" charset="0"/>
              <a:buChar char="•"/>
            </a:pPr>
            <a:r>
              <a:rPr lang="en-CA" dirty="0" smtClean="0"/>
              <a:t>Specifically a tool to copy files from a carrier of digital information securely and with no risk of modifying business (or archival) records.</a:t>
            </a:r>
          </a:p>
          <a:p>
            <a:pPr marL="285750" indent="-285750">
              <a:buFont typeface="Arial" charset="0"/>
              <a:buChar char="•"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Write Blockers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" y="1323844"/>
            <a:ext cx="4084264" cy="25590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7" y="4009292"/>
            <a:ext cx="4173100" cy="1736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7385" y="1299411"/>
            <a:ext cx="3676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CA" dirty="0" smtClean="0"/>
              <a:t>FRED comes installed with Forensic Bridges or Write Blockers that allow for a wide variety of interfaces and prevent the user or operating system from modifying files on the carrier.</a:t>
            </a:r>
          </a:p>
          <a:p>
            <a:pPr marL="285750" indent="-285750">
              <a:buFont typeface="Arial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6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Floppy Disks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7" y="1235576"/>
            <a:ext cx="3702843" cy="4937125"/>
          </a:xfrm>
        </p:spPr>
      </p:pic>
      <p:sp>
        <p:nvSpPr>
          <p:cNvPr id="5" name="TextBox 4"/>
          <p:cNvSpPr txBox="1"/>
          <p:nvPr/>
        </p:nvSpPr>
        <p:spPr>
          <a:xfrm>
            <a:off x="4591251" y="1193533"/>
            <a:ext cx="39944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CA" dirty="0" smtClean="0"/>
              <a:t>Other specialized hardware allows for access to 3.5”, 5.25” and even 8” floppy disks.</a:t>
            </a:r>
          </a:p>
          <a:p>
            <a:pPr marL="285750" indent="-285750">
              <a:buFont typeface="Arial" charset="0"/>
              <a:buChar char="•"/>
            </a:pPr>
            <a:endParaRPr lang="en-CA" dirty="0" smtClean="0"/>
          </a:p>
          <a:p>
            <a:pPr marL="285750" indent="-285750">
              <a:buFont typeface="Arial" charset="0"/>
              <a:buChar char="•"/>
            </a:pPr>
            <a:r>
              <a:rPr lang="en-CA" dirty="0" smtClean="0"/>
              <a:t>This hardware also serves as a write blocker, ensuring the safe handling of any files that exist on the disk.</a:t>
            </a:r>
          </a:p>
          <a:p>
            <a:pPr marL="285750" indent="-285750">
              <a:buFont typeface="Arial" charset="0"/>
              <a:buChar char="•"/>
            </a:pPr>
            <a:endParaRPr lang="en-CA" dirty="0"/>
          </a:p>
          <a:p>
            <a:pPr marL="285750" indent="-285750">
              <a:buFont typeface="Arial" charset="0"/>
              <a:buChar char="•"/>
            </a:pPr>
            <a:r>
              <a:rPr lang="en-CA" dirty="0" smtClean="0"/>
              <a:t>Able to process Mac or Windows disks.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96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46088"/>
            <a:ext cx="5986463" cy="5905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Software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7" y="1464477"/>
            <a:ext cx="1950386" cy="195038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7" y="4690561"/>
            <a:ext cx="3733953" cy="884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8" y="3511117"/>
            <a:ext cx="3733952" cy="772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2257" y="1270535"/>
            <a:ext cx="37731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CA" dirty="0" smtClean="0"/>
              <a:t>Software allows you to make a copy of a disk/hard drive and analyze its content. </a:t>
            </a:r>
          </a:p>
          <a:p>
            <a:pPr marL="285750" indent="-285750">
              <a:buFont typeface="Arial" charset="0"/>
              <a:buChar char="•"/>
            </a:pPr>
            <a:endParaRPr lang="en-CA" dirty="0" smtClean="0"/>
          </a:p>
          <a:p>
            <a:pPr marL="285750" indent="-285750">
              <a:buFont typeface="Arial" charset="0"/>
              <a:buChar char="•"/>
            </a:pPr>
            <a:r>
              <a:rPr lang="en-CA" dirty="0" smtClean="0"/>
              <a:t>FTK Imager creates a 1-to-1 copy of the original disk called a forensic image.</a:t>
            </a:r>
          </a:p>
          <a:p>
            <a:pPr marL="285750" indent="-285750">
              <a:buFont typeface="Arial" charset="0"/>
              <a:buChar char="•"/>
            </a:pPr>
            <a:endParaRPr lang="en-CA" dirty="0"/>
          </a:p>
          <a:p>
            <a:pPr marL="285750" indent="-285750">
              <a:buFont typeface="Arial" charset="0"/>
              <a:buChar char="•"/>
            </a:pPr>
            <a:r>
              <a:rPr lang="en-CA" dirty="0" err="1" smtClean="0"/>
              <a:t>BitCurator</a:t>
            </a:r>
            <a:r>
              <a:rPr lang="en-CA" dirty="0" smtClean="0"/>
              <a:t> and Autopsy analyzes forensic images to produce reports on the types of files and potential personally identifiable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O Presentation Template">
  <a:themeElements>
    <a:clrScheme name="Custom 2">
      <a:dk1>
        <a:srgbClr val="000000"/>
      </a:dk1>
      <a:lt1>
        <a:sysClr val="window" lastClr="FFFFFF"/>
      </a:lt1>
      <a:dk2>
        <a:srgbClr val="006E81"/>
      </a:dk2>
      <a:lt2>
        <a:srgbClr val="4C4C4E"/>
      </a:lt2>
      <a:accent1>
        <a:srgbClr val="4D3F5A"/>
      </a:accent1>
      <a:accent2>
        <a:srgbClr val="7C6757"/>
      </a:accent2>
      <a:accent3>
        <a:srgbClr val="94E4CC"/>
      </a:accent3>
      <a:accent4>
        <a:srgbClr val="B892B1"/>
      </a:accent4>
      <a:accent5>
        <a:srgbClr val="ADDC91"/>
      </a:accent5>
      <a:accent6>
        <a:srgbClr val="FFD36F"/>
      </a:accent6>
      <a:hlink>
        <a:srgbClr val="006E81"/>
      </a:hlink>
      <a:folHlink>
        <a:srgbClr val="4D3F5A"/>
      </a:folHlink>
    </a:clrScheme>
    <a:fontScheme name="MG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6918D25-66A6-AC42-88C7-55F678F6AD0C}" vid="{D9BFF24C-C0DB-844B-B45D-7A68B8525A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AO Presentation Template</Template>
  <TotalTime>138</TotalTime>
  <Words>215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Verdana</vt:lpstr>
      <vt:lpstr>Wingdings</vt:lpstr>
      <vt:lpstr>AO Presentation Template</vt:lpstr>
      <vt:lpstr>Forensic Recovery of Evidence Device (FRED)</vt:lpstr>
      <vt:lpstr>The Problem…</vt:lpstr>
      <vt:lpstr>The Problem…</vt:lpstr>
      <vt:lpstr>The Problem…</vt:lpstr>
      <vt:lpstr>The Problem…</vt:lpstr>
      <vt:lpstr>The Solution: FRED</vt:lpstr>
      <vt:lpstr>Write Blockers</vt:lpstr>
      <vt:lpstr>Floppy Disks</vt:lpstr>
      <vt:lpstr>Software</vt:lpstr>
      <vt:lpstr>Putting it together into a Workflow</vt:lpstr>
      <vt:lpstr>Further Information</vt:lpstr>
    </vt:vector>
  </TitlesOfParts>
  <Company>MGS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Ministry of Government and Consumer Services</dc:subject>
  <dc:creator>Manning, Danielle (MGCS)</dc:creator>
  <cp:lastModifiedBy>Whitmell, Vicki</cp:lastModifiedBy>
  <cp:revision>10</cp:revision>
  <cp:lastPrinted>2013-01-11T20:56:06Z</cp:lastPrinted>
  <dcterms:created xsi:type="dcterms:W3CDTF">2017-11-23T21:34:59Z</dcterms:created>
  <dcterms:modified xsi:type="dcterms:W3CDTF">2018-12-12T18:58:06Z</dcterms:modified>
</cp:coreProperties>
</file>