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Robo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5965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48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84515e925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84515e925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Jurisdiction</a:t>
            </a:r>
            <a:endParaRPr/>
          </a:p>
          <a:p>
            <a:pPr marL="0" lvl="0" indent="0" algn="l" rtl="0">
              <a:spcBef>
                <a:spcPts val="0"/>
              </a:spcBef>
              <a:spcAft>
                <a:spcPts val="0"/>
              </a:spcAft>
              <a:buClr>
                <a:srgbClr val="000000"/>
              </a:buClr>
              <a:buSzPts val="1100"/>
              <a:buFont typeface="Arial"/>
              <a:buNone/>
            </a:pPr>
            <a:r>
              <a:rPr lang="en"/>
              <a:t>Author</a:t>
            </a:r>
            <a:endParaRPr/>
          </a:p>
          <a:p>
            <a:pPr marL="0" lvl="0" indent="0" algn="l" rtl="0">
              <a:spcBef>
                <a:spcPts val="0"/>
              </a:spcBef>
              <a:spcAft>
                <a:spcPts val="0"/>
              </a:spcAft>
              <a:buClr>
                <a:srgbClr val="000000"/>
              </a:buClr>
              <a:buSzPts val="1100"/>
              <a:buFont typeface="Arial"/>
              <a:buNone/>
            </a:pPr>
            <a:r>
              <a:rPr lang="en"/>
              <a:t>Publisher</a:t>
            </a:r>
            <a:endParaRPr/>
          </a:p>
          <a:p>
            <a:pPr marL="0" lvl="0" indent="0" algn="l" rtl="0">
              <a:spcBef>
                <a:spcPts val="0"/>
              </a:spcBef>
              <a:spcAft>
                <a:spcPts val="0"/>
              </a:spcAft>
              <a:buClr>
                <a:srgbClr val="000000"/>
              </a:buClr>
              <a:buSzPts val="1100"/>
              <a:buFont typeface="Arial"/>
              <a:buNone/>
            </a:pPr>
            <a:r>
              <a:rPr lang="en"/>
              <a:t>Doc type</a:t>
            </a:r>
            <a:endParaRPr/>
          </a:p>
          <a:p>
            <a:pPr marL="0" lvl="0" indent="0" algn="l" rtl="0">
              <a:spcBef>
                <a:spcPts val="0"/>
              </a:spcBef>
              <a:spcAft>
                <a:spcPts val="0"/>
              </a:spcAft>
              <a:buClr>
                <a:srgbClr val="000000"/>
              </a:buClr>
              <a:buSzPts val="1100"/>
              <a:buFont typeface="Arial"/>
              <a:buNone/>
            </a:pPr>
            <a:r>
              <a:rPr lang="en"/>
              <a:t>Keywords 1</a:t>
            </a:r>
            <a:endParaRPr/>
          </a:p>
          <a:p>
            <a:pPr marL="0" lvl="0" indent="0" algn="l" rtl="0">
              <a:spcBef>
                <a:spcPts val="0"/>
              </a:spcBef>
              <a:spcAft>
                <a:spcPts val="0"/>
              </a:spcAft>
              <a:buClr>
                <a:srgbClr val="000000"/>
              </a:buClr>
              <a:buSzPts val="1100"/>
              <a:buFont typeface="Arial"/>
              <a:buNone/>
            </a:pPr>
            <a:r>
              <a:rPr lang="en"/>
              <a:t>Keywords 2</a:t>
            </a:r>
            <a:endParaRPr/>
          </a:p>
          <a:p>
            <a:pPr marL="0" lvl="0" indent="0" algn="l" rtl="0">
              <a:spcBef>
                <a:spcPts val="0"/>
              </a:spcBef>
              <a:spcAft>
                <a:spcPts val="0"/>
              </a:spcAft>
              <a:buClr>
                <a:srgbClr val="000000"/>
              </a:buClr>
              <a:buSzPts val="1100"/>
              <a:buFont typeface="Arial"/>
              <a:buNone/>
            </a:pPr>
            <a:r>
              <a:rPr lang="en"/>
              <a:t>Keywords 3</a:t>
            </a:r>
            <a:endParaRPr/>
          </a:p>
          <a:p>
            <a:pPr marL="0" lvl="0" indent="0" algn="l" rtl="0">
              <a:spcBef>
                <a:spcPts val="0"/>
              </a:spcBef>
              <a:spcAft>
                <a:spcPts val="0"/>
              </a:spcAft>
              <a:buClr>
                <a:srgbClr val="000000"/>
              </a:buClr>
              <a:buSzPts val="1100"/>
              <a:buFont typeface="Arial"/>
              <a:buNone/>
            </a:pPr>
            <a:r>
              <a:rPr lang="en"/>
              <a:t>National</a:t>
            </a:r>
            <a:endParaRPr/>
          </a:p>
          <a:p>
            <a:pPr marL="0" lvl="0" indent="0" algn="l" rtl="0">
              <a:spcBef>
                <a:spcPts val="0"/>
              </a:spcBef>
              <a:spcAft>
                <a:spcPts val="0"/>
              </a:spcAft>
              <a:buClr>
                <a:srgbClr val="000000"/>
              </a:buClr>
              <a:buSzPts val="1100"/>
              <a:buFont typeface="Arial"/>
              <a:buNone/>
            </a:pPr>
            <a:r>
              <a:rPr lang="en"/>
              <a:t>Raphael, Dennis; York University (Toronto, Ont.). School of Health Policy and Management</a:t>
            </a:r>
            <a:endParaRPr/>
          </a:p>
          <a:p>
            <a:pPr marL="0" lvl="0" indent="0" algn="l" rtl="0">
              <a:spcBef>
                <a:spcPts val="0"/>
              </a:spcBef>
              <a:spcAft>
                <a:spcPts val="0"/>
              </a:spcAft>
              <a:buClr>
                <a:srgbClr val="000000"/>
              </a:buClr>
              <a:buSzPts val="1100"/>
              <a:buFont typeface="Arial"/>
              <a:buNone/>
            </a:pPr>
            <a:r>
              <a:rPr lang="en"/>
              <a:t>York University School of Health Policy and Management</a:t>
            </a:r>
            <a:endParaRPr/>
          </a:p>
          <a:p>
            <a:pPr marL="0" lvl="0" indent="0" algn="l" rtl="0">
              <a:spcBef>
                <a:spcPts val="0"/>
              </a:spcBef>
              <a:spcAft>
                <a:spcPts val="0"/>
              </a:spcAft>
              <a:buClr>
                <a:srgbClr val="000000"/>
              </a:buClr>
              <a:buSzPts val="1100"/>
              <a:buFont typeface="Arial"/>
              <a:buNone/>
            </a:pPr>
            <a:r>
              <a:rPr lang="en"/>
              <a:t>Grey</a:t>
            </a:r>
            <a:endParaRPr/>
          </a:p>
          <a:p>
            <a:pPr marL="0" lvl="0" indent="0" algn="l" rtl="0">
              <a:spcBef>
                <a:spcPts val="0"/>
              </a:spcBef>
              <a:spcAft>
                <a:spcPts val="0"/>
              </a:spcAft>
              <a:buClr>
                <a:srgbClr val="000000"/>
              </a:buClr>
              <a:buSzPts val="1100"/>
              <a:buFont typeface="Arial"/>
              <a:buNone/>
            </a:pPr>
            <a:r>
              <a:rPr lang="en"/>
              <a:t>Public health </a:t>
            </a:r>
            <a:endParaRPr/>
          </a:p>
          <a:p>
            <a:pPr marL="0" lvl="0" indent="0" algn="l" rtl="0">
              <a:spcBef>
                <a:spcPts val="0"/>
              </a:spcBef>
              <a:spcAft>
                <a:spcPts val="0"/>
              </a:spcAft>
              <a:buClr>
                <a:srgbClr val="000000"/>
              </a:buClr>
              <a:buSzPts val="1100"/>
              <a:buFont typeface="Arial"/>
              <a:buNone/>
            </a:pPr>
            <a:r>
              <a:rPr lang="en"/>
              <a:t> Medical policy </a:t>
            </a:r>
            <a:endParaRPr/>
          </a:p>
          <a:p>
            <a:pPr marL="0" lvl="0" indent="0" algn="l" rtl="0">
              <a:spcBef>
                <a:spcPts val="0"/>
              </a:spcBef>
              <a:spcAft>
                <a:spcPts val="0"/>
              </a:spcAft>
              <a:buClr>
                <a:srgbClr val="000000"/>
              </a:buClr>
              <a:buSzPts val="1100"/>
              <a:buFont typeface="Arial"/>
              <a:buNone/>
            </a:pPr>
            <a:r>
              <a:rPr lang="en"/>
              <a:t> Public Health</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7628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84515e925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84515e925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3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4515e925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4515e925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72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84515e925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84515e925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387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85a63347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85a63347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29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85a63347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85a63347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91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85a633470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85a633470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03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85a633470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85a633470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55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85a633470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85a633470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83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85a633470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85a633470_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23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84515e925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84515e92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85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84515e925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84515e925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58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graeme.campbell@queensu.c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ravit.david@utoronto.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656200" y="2834125"/>
            <a:ext cx="8176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73763"/>
                </a:solidFill>
                <a:latin typeface="Cambria"/>
                <a:ea typeface="Cambria"/>
                <a:cs typeface="Cambria"/>
                <a:sym typeface="Cambria"/>
              </a:rPr>
              <a:t>Ravit H. David, Scholars Portal, OCUL Univ. of Toronto</a:t>
            </a:r>
            <a:endParaRPr sz="1800">
              <a:solidFill>
                <a:srgbClr val="073763"/>
              </a:solidFill>
              <a:latin typeface="Cambria"/>
              <a:ea typeface="Cambria"/>
              <a:cs typeface="Cambria"/>
              <a:sym typeface="Cambria"/>
            </a:endParaRPr>
          </a:p>
          <a:p>
            <a:pPr marL="0" lvl="0" indent="0" algn="l" rtl="0">
              <a:spcBef>
                <a:spcPts val="0"/>
              </a:spcBef>
              <a:spcAft>
                <a:spcPts val="0"/>
              </a:spcAft>
              <a:buNone/>
            </a:pPr>
            <a:r>
              <a:rPr lang="en" sz="1800">
                <a:solidFill>
                  <a:srgbClr val="073763"/>
                </a:solidFill>
                <a:latin typeface="Cambria"/>
                <a:ea typeface="Cambria"/>
                <a:cs typeface="Cambria"/>
                <a:sym typeface="Cambria"/>
              </a:rPr>
              <a:t>Graeme Campbell, Queen’s University</a:t>
            </a:r>
            <a:endParaRPr sz="1800">
              <a:solidFill>
                <a:srgbClr val="073763"/>
              </a:solidFill>
              <a:latin typeface="Cambria"/>
              <a:ea typeface="Cambria"/>
              <a:cs typeface="Cambria"/>
              <a:sym typeface="Cambria"/>
            </a:endParaRPr>
          </a:p>
        </p:txBody>
      </p:sp>
      <p:sp>
        <p:nvSpPr>
          <p:cNvPr id="55" name="Google Shape;55;p13"/>
          <p:cNvSpPr txBox="1"/>
          <p:nvPr/>
        </p:nvSpPr>
        <p:spPr>
          <a:xfrm>
            <a:off x="665850" y="646550"/>
            <a:ext cx="5693700" cy="12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73763"/>
                </a:solidFill>
                <a:latin typeface="Cambria"/>
                <a:ea typeface="Cambria"/>
                <a:cs typeface="Cambria"/>
                <a:sym typeface="Cambria"/>
              </a:rPr>
              <a:t>Government and Grey Literature Archiving Pilot: An Update</a:t>
            </a:r>
            <a:endParaRPr sz="2400" b="1">
              <a:solidFill>
                <a:srgbClr val="073763"/>
              </a:solidFill>
              <a:latin typeface="Cambria"/>
              <a:ea typeface="Cambria"/>
              <a:cs typeface="Cambria"/>
              <a:sym typeface="Cambria"/>
            </a:endParaRPr>
          </a:p>
        </p:txBody>
      </p:sp>
      <p:sp>
        <p:nvSpPr>
          <p:cNvPr id="56" name="Google Shape;56;p13"/>
          <p:cNvSpPr txBox="1"/>
          <p:nvPr/>
        </p:nvSpPr>
        <p:spPr>
          <a:xfrm>
            <a:off x="1167650" y="4796100"/>
            <a:ext cx="63591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a:p>
            <a:pPr marL="0" lvl="0" indent="0" algn="l" rtl="0">
              <a:spcBef>
                <a:spcPts val="0"/>
              </a:spcBef>
              <a:spcAft>
                <a:spcPts val="0"/>
              </a:spcAft>
              <a:buNone/>
            </a:pP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92100" y="0"/>
            <a:ext cx="8440200" cy="42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0124D"/>
              </a:buClr>
              <a:buSzPts val="1800"/>
              <a:buFont typeface="Cambria"/>
              <a:buAutoNum type="arabicPeriod"/>
            </a:pPr>
            <a:r>
              <a:rPr lang="en" sz="1800">
                <a:solidFill>
                  <a:srgbClr val="20124D"/>
                </a:solidFill>
                <a:latin typeface="Cambria"/>
                <a:ea typeface="Cambria"/>
                <a:cs typeface="Cambria"/>
                <a:sym typeface="Cambria"/>
              </a:rPr>
              <a:t>What to collect?  b. What is being used on the Ebook platform?</a:t>
            </a:r>
            <a:endParaRPr sz="1800">
              <a:solidFill>
                <a:srgbClr val="20124D"/>
              </a:solidFill>
              <a:latin typeface="Cambria"/>
              <a:ea typeface="Cambria"/>
              <a:cs typeface="Cambria"/>
              <a:sym typeface="Cambria"/>
            </a:endParaRPr>
          </a:p>
        </p:txBody>
      </p:sp>
      <p:sp>
        <p:nvSpPr>
          <p:cNvPr id="119" name="Google Shape;119;p22"/>
          <p:cNvSpPr txBox="1">
            <a:spLocks noGrp="1"/>
          </p:cNvSpPr>
          <p:nvPr>
            <p:ph type="body" idx="1"/>
          </p:nvPr>
        </p:nvSpPr>
        <p:spPr>
          <a:xfrm>
            <a:off x="533825" y="487188"/>
            <a:ext cx="8440200" cy="43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0124D"/>
                </a:solidFill>
                <a:latin typeface="Cambria"/>
                <a:ea typeface="Cambria"/>
                <a:cs typeface="Cambria"/>
                <a:sym typeface="Cambria"/>
              </a:rPr>
              <a:t>For 55857 Canadian Public Documents Collection: </a:t>
            </a:r>
            <a:endParaRPr>
              <a:solidFill>
                <a:srgbClr val="20124D"/>
              </a:solidFill>
              <a:latin typeface="Cambria"/>
              <a:ea typeface="Cambria"/>
              <a:cs typeface="Cambria"/>
              <a:sym typeface="Cambria"/>
            </a:endParaRPr>
          </a:p>
          <a:p>
            <a:pPr marL="0" lvl="0" indent="0" algn="l" rtl="0">
              <a:spcBef>
                <a:spcPts val="1600"/>
              </a:spcBef>
              <a:spcAft>
                <a:spcPts val="0"/>
              </a:spcAft>
              <a:buNone/>
            </a:pPr>
            <a:r>
              <a:rPr lang="en">
                <a:solidFill>
                  <a:srgbClr val="990000"/>
                </a:solidFill>
                <a:latin typeface="Cambria"/>
                <a:ea typeface="Cambria"/>
                <a:cs typeface="Cambria"/>
                <a:sym typeface="Cambria"/>
              </a:rPr>
              <a:t>What are the top 100 titles (most used) for this collection?</a:t>
            </a:r>
            <a:endParaRPr>
              <a:solidFill>
                <a:srgbClr val="990000"/>
              </a:solidFill>
              <a:latin typeface="Cambria"/>
              <a:ea typeface="Cambria"/>
              <a:cs typeface="Cambria"/>
              <a:sym typeface="Cambria"/>
            </a:endParaRPr>
          </a:p>
          <a:p>
            <a:pPr marL="0" lvl="0" indent="0" algn="l" rtl="0">
              <a:spcBef>
                <a:spcPts val="1600"/>
              </a:spcBef>
              <a:spcAft>
                <a:spcPts val="0"/>
              </a:spcAft>
              <a:buNone/>
            </a:pPr>
            <a:r>
              <a:rPr lang="en">
                <a:solidFill>
                  <a:srgbClr val="292B2C"/>
                </a:solidFill>
                <a:latin typeface="Cambria"/>
                <a:ea typeface="Cambria"/>
                <a:cs typeface="Cambria"/>
                <a:sym typeface="Cambria"/>
              </a:rPr>
              <a:t>For instance: Total distinct uses (2012-2017) for “Social determinants of health: the Canadian facts” was 1456 </a:t>
            </a:r>
            <a:endParaRPr>
              <a:solidFill>
                <a:srgbClr val="292B2C"/>
              </a:solidFill>
              <a:latin typeface="Cambria"/>
              <a:ea typeface="Cambria"/>
              <a:cs typeface="Cambria"/>
              <a:sym typeface="Cambria"/>
            </a:endParaRPr>
          </a:p>
          <a:p>
            <a:pPr marL="0" lvl="0" indent="0" algn="l" rtl="0">
              <a:spcBef>
                <a:spcPts val="1600"/>
              </a:spcBef>
              <a:spcAft>
                <a:spcPts val="0"/>
              </a:spcAft>
              <a:buNone/>
            </a:pPr>
            <a:r>
              <a:rPr lang="en">
                <a:solidFill>
                  <a:srgbClr val="980000"/>
                </a:solidFill>
                <a:latin typeface="Cambria"/>
                <a:ea typeface="Cambria"/>
                <a:cs typeface="Cambria"/>
                <a:sym typeface="Cambria"/>
              </a:rPr>
              <a:t>Can we identify some trends among the top 100? Is it mostly municipal, provincial, national content? What about “dead” sites?</a:t>
            </a:r>
            <a:endParaRPr>
              <a:solidFill>
                <a:srgbClr val="980000"/>
              </a:solidFill>
              <a:latin typeface="Cambria"/>
              <a:ea typeface="Cambria"/>
              <a:cs typeface="Cambria"/>
              <a:sym typeface="Cambria"/>
            </a:endParaRPr>
          </a:p>
          <a:p>
            <a:pPr marL="0" lvl="0" indent="0" algn="l" rtl="0">
              <a:spcBef>
                <a:spcPts val="1600"/>
              </a:spcBef>
              <a:spcAft>
                <a:spcPts val="0"/>
              </a:spcAft>
              <a:buClr>
                <a:schemeClr val="dk1"/>
              </a:buClr>
              <a:buSzPts val="1100"/>
              <a:buFont typeface="Arial"/>
              <a:buNone/>
            </a:pPr>
            <a:r>
              <a:rPr lang="en">
                <a:solidFill>
                  <a:srgbClr val="980000"/>
                </a:solidFill>
                <a:latin typeface="Cambria"/>
                <a:ea typeface="Cambria"/>
                <a:cs typeface="Cambria"/>
                <a:sym typeface="Cambria"/>
              </a:rPr>
              <a:t>Can we sort the publications by publisher name and look at usage per publisher?</a:t>
            </a:r>
            <a:endParaRPr>
              <a:solidFill>
                <a:srgbClr val="980000"/>
              </a:solidFill>
              <a:latin typeface="Cambria"/>
              <a:ea typeface="Cambria"/>
              <a:cs typeface="Cambria"/>
              <a:sym typeface="Cambria"/>
            </a:endParaRPr>
          </a:p>
          <a:p>
            <a:pPr marL="0" lvl="0" indent="0" algn="l" rtl="0">
              <a:spcBef>
                <a:spcPts val="1600"/>
              </a:spcBef>
              <a:spcAft>
                <a:spcPts val="0"/>
              </a:spcAft>
              <a:buNone/>
            </a:pPr>
            <a:r>
              <a:rPr lang="en">
                <a:solidFill>
                  <a:srgbClr val="292B2C"/>
                </a:solidFill>
                <a:latin typeface="Cambria"/>
                <a:ea typeface="Cambria"/>
                <a:cs typeface="Cambria"/>
                <a:sym typeface="Cambria"/>
              </a:rPr>
              <a:t>For instance: Agriculture and Agri-Food Canada (between 2012-2017) in English and French - over 60 documents. Is it because so many were published, so many were collected? What was the criteria and whether it included the publisher</a:t>
            </a:r>
            <a:endParaRPr>
              <a:solidFill>
                <a:srgbClr val="292B2C"/>
              </a:solidFill>
              <a:latin typeface="Cambria"/>
              <a:ea typeface="Cambria"/>
              <a:cs typeface="Cambria"/>
              <a:sym typeface="Cambria"/>
            </a:endParaRPr>
          </a:p>
          <a:p>
            <a:pPr marL="0" lvl="0" indent="0" algn="l" rtl="0">
              <a:spcBef>
                <a:spcPts val="1600"/>
              </a:spcBef>
              <a:spcAft>
                <a:spcPts val="1600"/>
              </a:spcAft>
              <a:buNone/>
            </a:pPr>
            <a:endParaRPr>
              <a:solidFill>
                <a:srgbClr val="292B2C"/>
              </a:solidFill>
              <a:latin typeface="Cambria"/>
              <a:ea typeface="Cambria"/>
              <a:cs typeface="Cambria"/>
              <a:sym typeface="Cambria"/>
            </a:endParaRPr>
          </a:p>
        </p:txBody>
      </p:sp>
      <p:sp>
        <p:nvSpPr>
          <p:cNvPr id="120" name="Google Shape;120;p22"/>
          <p:cNvSpPr txBox="1"/>
          <p:nvPr/>
        </p:nvSpPr>
        <p:spPr>
          <a:xfrm>
            <a:off x="2842275" y="4964025"/>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80875" y="202000"/>
            <a:ext cx="7169100" cy="95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73763"/>
              </a:buClr>
              <a:buSzPts val="1800"/>
              <a:buFont typeface="Cambria"/>
              <a:buAutoNum type="arabicPeriod"/>
            </a:pPr>
            <a:r>
              <a:rPr lang="en" sz="1800">
                <a:solidFill>
                  <a:srgbClr val="073763"/>
                </a:solidFill>
                <a:latin typeface="Cambria"/>
                <a:ea typeface="Cambria"/>
                <a:cs typeface="Cambria"/>
                <a:sym typeface="Cambria"/>
              </a:rPr>
              <a:t>What to collect?     </a:t>
            </a:r>
            <a:endParaRPr sz="1800">
              <a:solidFill>
                <a:srgbClr val="073763"/>
              </a:solidFill>
              <a:latin typeface="Cambria"/>
              <a:ea typeface="Cambria"/>
              <a:cs typeface="Cambria"/>
              <a:sym typeface="Cambria"/>
            </a:endParaRPr>
          </a:p>
          <a:p>
            <a:pPr marL="457200" lvl="0" indent="0" algn="l" rtl="0">
              <a:spcBef>
                <a:spcPts val="0"/>
              </a:spcBef>
              <a:spcAft>
                <a:spcPts val="0"/>
              </a:spcAft>
              <a:buNone/>
            </a:pPr>
            <a:r>
              <a:rPr lang="en" sz="1800">
                <a:solidFill>
                  <a:srgbClr val="073763"/>
                </a:solidFill>
                <a:latin typeface="Cambria"/>
                <a:ea typeface="Cambria"/>
                <a:cs typeface="Cambria"/>
                <a:sym typeface="Cambria"/>
              </a:rPr>
              <a:t>c. Content Analysis of single publishers from top 100</a:t>
            </a:r>
            <a:endParaRPr sz="1800">
              <a:solidFill>
                <a:srgbClr val="073763"/>
              </a:solidFill>
              <a:latin typeface="Cambria"/>
              <a:ea typeface="Cambria"/>
              <a:cs typeface="Cambria"/>
              <a:sym typeface="Cambria"/>
            </a:endParaRPr>
          </a:p>
        </p:txBody>
      </p:sp>
      <p:sp>
        <p:nvSpPr>
          <p:cNvPr id="126" name="Google Shape;126;p23"/>
          <p:cNvSpPr txBox="1"/>
          <p:nvPr/>
        </p:nvSpPr>
        <p:spPr>
          <a:xfrm>
            <a:off x="2842275" y="5000100"/>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pic>
        <p:nvPicPr>
          <p:cNvPr id="127" name="Google Shape;127;p23"/>
          <p:cNvPicPr preferRelativeResize="0"/>
          <p:nvPr/>
        </p:nvPicPr>
        <p:blipFill>
          <a:blip r:embed="rId3">
            <a:alphaModFix/>
          </a:blip>
          <a:stretch>
            <a:fillRect/>
          </a:stretch>
        </p:blipFill>
        <p:spPr>
          <a:xfrm>
            <a:off x="80875" y="1040375"/>
            <a:ext cx="8337898" cy="381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81350" y="445025"/>
            <a:ext cx="7185000" cy="75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1C4587"/>
                </a:solidFill>
                <a:latin typeface="Cambria"/>
                <a:ea typeface="Cambria"/>
                <a:cs typeface="Cambria"/>
                <a:sym typeface="Cambria"/>
              </a:rPr>
              <a:t>2.    Which technology to use for harvesting the digital objects for this   </a:t>
            </a:r>
            <a:br>
              <a:rPr lang="en" sz="1800">
                <a:solidFill>
                  <a:srgbClr val="1C4587"/>
                </a:solidFill>
                <a:latin typeface="Cambria"/>
                <a:ea typeface="Cambria"/>
                <a:cs typeface="Cambria"/>
                <a:sym typeface="Cambria"/>
              </a:rPr>
            </a:br>
            <a:r>
              <a:rPr lang="en" sz="1800">
                <a:solidFill>
                  <a:srgbClr val="1C4587"/>
                </a:solidFill>
                <a:latin typeface="Cambria"/>
                <a:ea typeface="Cambria"/>
                <a:cs typeface="Cambria"/>
                <a:sym typeface="Cambria"/>
              </a:rPr>
              <a:t>        collection? </a:t>
            </a:r>
            <a:br>
              <a:rPr lang="en" sz="1800">
                <a:solidFill>
                  <a:srgbClr val="1C4587"/>
                </a:solidFill>
                <a:latin typeface="Cambria"/>
                <a:ea typeface="Cambria"/>
                <a:cs typeface="Cambria"/>
                <a:sym typeface="Cambria"/>
              </a:rPr>
            </a:br>
            <a:r>
              <a:rPr lang="en" sz="1800">
                <a:solidFill>
                  <a:srgbClr val="1C4587"/>
                </a:solidFill>
                <a:latin typeface="Cambria"/>
                <a:ea typeface="Cambria"/>
                <a:cs typeface="Cambria"/>
                <a:sym typeface="Cambria"/>
              </a:rPr>
              <a:t>        </a:t>
            </a:r>
            <a:endParaRPr sz="1800">
              <a:solidFill>
                <a:srgbClr val="1C4587"/>
              </a:solidFill>
              <a:latin typeface="Cambria"/>
              <a:ea typeface="Cambria"/>
              <a:cs typeface="Cambria"/>
              <a:sym typeface="Cambria"/>
            </a:endParaRPr>
          </a:p>
          <a:p>
            <a:pPr marL="0" lvl="0" indent="0" algn="l" rtl="0">
              <a:spcBef>
                <a:spcPts val="1600"/>
              </a:spcBef>
              <a:spcAft>
                <a:spcPts val="0"/>
              </a:spcAft>
              <a:buNone/>
            </a:pPr>
            <a:endParaRPr/>
          </a:p>
        </p:txBody>
      </p:sp>
      <p:sp>
        <p:nvSpPr>
          <p:cNvPr id="133" name="Google Shape;133;p24"/>
          <p:cNvSpPr txBox="1">
            <a:spLocks noGrp="1"/>
          </p:cNvSpPr>
          <p:nvPr>
            <p:ph type="body" idx="1"/>
          </p:nvPr>
        </p:nvSpPr>
        <p:spPr>
          <a:xfrm>
            <a:off x="311700" y="1248000"/>
            <a:ext cx="6960000" cy="3321000"/>
          </a:xfrm>
          <a:prstGeom prst="rect">
            <a:avLst/>
          </a:prstGeom>
        </p:spPr>
        <p:txBody>
          <a:bodyPr spcFirstLastPara="1" wrap="square" lIns="91425" tIns="91425" rIns="91425" bIns="91425" anchor="t" anchorCtr="0">
            <a:noAutofit/>
          </a:bodyPr>
          <a:lstStyle/>
          <a:p>
            <a:pPr marL="914400" lvl="0" indent="-342900" algn="l" rtl="0">
              <a:spcBef>
                <a:spcPts val="0"/>
              </a:spcBef>
              <a:spcAft>
                <a:spcPts val="0"/>
              </a:spcAft>
              <a:buClr>
                <a:srgbClr val="1C4587"/>
              </a:buClr>
              <a:buSzPts val="1800"/>
              <a:buFont typeface="Cambria"/>
              <a:buChar char="●"/>
            </a:pPr>
            <a:r>
              <a:rPr lang="en">
                <a:solidFill>
                  <a:srgbClr val="1C4587"/>
                </a:solidFill>
                <a:latin typeface="Cambria"/>
                <a:ea typeface="Cambria"/>
                <a:cs typeface="Cambria"/>
                <a:sym typeface="Cambria"/>
              </a:rPr>
              <a:t>Members choose 5 organizations from the list of the “top 100” and try to use Archive-It in order to capture PDFs but also to evaluate if PDF is the main format or perhaps HTML</a:t>
            </a:r>
            <a:endParaRPr>
              <a:solidFill>
                <a:srgbClr val="1C4587"/>
              </a:solidFill>
              <a:latin typeface="Cambria"/>
              <a:ea typeface="Cambria"/>
              <a:cs typeface="Cambria"/>
              <a:sym typeface="Cambria"/>
            </a:endParaRPr>
          </a:p>
          <a:p>
            <a:pPr marL="914400" lvl="0" indent="-342900" algn="l" rtl="0">
              <a:spcBef>
                <a:spcPts val="0"/>
              </a:spcBef>
              <a:spcAft>
                <a:spcPts val="0"/>
              </a:spcAft>
              <a:buClr>
                <a:srgbClr val="1C4587"/>
              </a:buClr>
              <a:buSzPts val="1800"/>
              <a:buFont typeface="Cambria"/>
              <a:buChar char="●"/>
            </a:pPr>
            <a:r>
              <a:rPr lang="en">
                <a:solidFill>
                  <a:srgbClr val="1C4587"/>
                </a:solidFill>
                <a:latin typeface="Cambria"/>
                <a:ea typeface="Cambria"/>
                <a:cs typeface="Cambria"/>
                <a:sym typeface="Cambria"/>
              </a:rPr>
              <a:t>Consider other technologies for cases when PDF is not the main format used by the site/organization</a:t>
            </a:r>
            <a:endParaRPr>
              <a:solidFill>
                <a:srgbClr val="1C4587"/>
              </a:solidFill>
              <a:latin typeface="Cambria"/>
              <a:ea typeface="Cambria"/>
              <a:cs typeface="Cambria"/>
              <a:sym typeface="Cambria"/>
            </a:endParaRPr>
          </a:p>
          <a:p>
            <a:pPr marL="914400" lvl="0" indent="-342900" algn="l" rtl="0">
              <a:spcBef>
                <a:spcPts val="0"/>
              </a:spcBef>
              <a:spcAft>
                <a:spcPts val="0"/>
              </a:spcAft>
              <a:buClr>
                <a:srgbClr val="1C4587"/>
              </a:buClr>
              <a:buSzPts val="1800"/>
              <a:buFont typeface="Cambria"/>
              <a:buChar char="●"/>
            </a:pPr>
            <a:r>
              <a:rPr lang="en">
                <a:solidFill>
                  <a:srgbClr val="1C4587"/>
                </a:solidFill>
                <a:latin typeface="Cambria"/>
                <a:ea typeface="Cambria"/>
                <a:cs typeface="Cambria"/>
                <a:sym typeface="Cambria"/>
              </a:rPr>
              <a:t>Looking into the possibility of filling the gap for collections like Microlog that will be discontinued by ProQuest </a:t>
            </a:r>
            <a:endParaRPr sz="1100">
              <a:solidFill>
                <a:schemeClr val="dk1"/>
              </a:solidFill>
              <a:latin typeface="Calibri"/>
              <a:ea typeface="Calibri"/>
              <a:cs typeface="Calibri"/>
              <a:sym typeface="Calibri"/>
            </a:endParaRPr>
          </a:p>
          <a:p>
            <a:pPr marL="914400" lvl="0" indent="-342900" algn="l" rtl="0">
              <a:spcBef>
                <a:spcPts val="0"/>
              </a:spcBef>
              <a:spcAft>
                <a:spcPts val="0"/>
              </a:spcAft>
              <a:buClr>
                <a:srgbClr val="1C4587"/>
              </a:buClr>
              <a:buSzPts val="1800"/>
              <a:buFont typeface="Cambria"/>
              <a:buChar char="●"/>
            </a:pPr>
            <a:r>
              <a:rPr lang="en">
                <a:solidFill>
                  <a:srgbClr val="1C4587"/>
                </a:solidFill>
                <a:latin typeface="Cambria"/>
                <a:ea typeface="Cambria"/>
                <a:cs typeface="Cambria"/>
                <a:sym typeface="Cambria"/>
              </a:rPr>
              <a:t>Looking for other archiving technologies to test in the future</a:t>
            </a:r>
            <a:endParaRPr>
              <a:solidFill>
                <a:srgbClr val="1C4587"/>
              </a:solidFill>
              <a:latin typeface="Cambria"/>
              <a:ea typeface="Cambria"/>
              <a:cs typeface="Cambria"/>
              <a:sym typeface="Cambria"/>
            </a:endParaRPr>
          </a:p>
        </p:txBody>
      </p:sp>
      <p:sp>
        <p:nvSpPr>
          <p:cNvPr id="134" name="Google Shape;134;p24"/>
          <p:cNvSpPr txBox="1"/>
          <p:nvPr/>
        </p:nvSpPr>
        <p:spPr>
          <a:xfrm>
            <a:off x="2842275" y="4949600"/>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mbria"/>
                <a:ea typeface="Cambria"/>
                <a:cs typeface="Cambria"/>
                <a:sym typeface="Cambria"/>
              </a:rPr>
              <a:t>T</a:t>
            </a:r>
            <a:r>
              <a:rPr lang="en" sz="2400">
                <a:solidFill>
                  <a:srgbClr val="20124D"/>
                </a:solidFill>
                <a:latin typeface="Cambria"/>
                <a:ea typeface="Cambria"/>
                <a:cs typeface="Cambria"/>
                <a:sym typeface="Cambria"/>
              </a:rPr>
              <a:t>hank you!</a:t>
            </a:r>
            <a:endParaRPr sz="2400">
              <a:solidFill>
                <a:srgbClr val="20124D"/>
              </a:solidFill>
              <a:latin typeface="Cambria"/>
              <a:ea typeface="Cambria"/>
              <a:cs typeface="Cambria"/>
              <a:sym typeface="Cambria"/>
            </a:endParaRPr>
          </a:p>
        </p:txBody>
      </p:sp>
      <p:sp>
        <p:nvSpPr>
          <p:cNvPr id="140" name="Google Shape;140;p25"/>
          <p:cNvSpPr txBox="1">
            <a:spLocks noGrp="1"/>
          </p:cNvSpPr>
          <p:nvPr>
            <p:ph type="body" idx="1"/>
          </p:nvPr>
        </p:nvSpPr>
        <p:spPr>
          <a:xfrm>
            <a:off x="311700" y="1140275"/>
            <a:ext cx="6849900" cy="203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graeme.campbell@queensu.ca</a:t>
            </a:r>
            <a:endParaRPr>
              <a:solidFill>
                <a:srgbClr val="20124D"/>
              </a:solidFill>
            </a:endParaRPr>
          </a:p>
          <a:p>
            <a:pPr marL="0" lvl="0" indent="0" algn="l" rtl="0">
              <a:spcBef>
                <a:spcPts val="1600"/>
              </a:spcBef>
              <a:spcAft>
                <a:spcPts val="0"/>
              </a:spcAft>
              <a:buNone/>
            </a:pPr>
            <a:r>
              <a:rPr lang="en" u="sng">
                <a:solidFill>
                  <a:schemeClr val="hlink"/>
                </a:solidFill>
                <a:hlinkClick r:id="rId4"/>
              </a:rPr>
              <a:t>ravit.david@utoronto.ca</a:t>
            </a:r>
            <a:endParaRPr>
              <a:solidFill>
                <a:srgbClr val="20124D"/>
              </a:solidFill>
            </a:endParaRPr>
          </a:p>
          <a:p>
            <a:pPr marL="0" lvl="0" indent="0" algn="l" rtl="0">
              <a:spcBef>
                <a:spcPts val="1600"/>
              </a:spcBef>
              <a:spcAft>
                <a:spcPts val="1600"/>
              </a:spcAft>
              <a:buNone/>
            </a:pPr>
            <a:endParaRPr>
              <a:solidFill>
                <a:srgbClr val="20124D"/>
              </a:solidFill>
            </a:endParaRPr>
          </a:p>
        </p:txBody>
      </p:sp>
      <p:sp>
        <p:nvSpPr>
          <p:cNvPr id="141" name="Google Shape;141;p25"/>
          <p:cNvSpPr txBox="1"/>
          <p:nvPr/>
        </p:nvSpPr>
        <p:spPr>
          <a:xfrm>
            <a:off x="2835050" y="4942400"/>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124D"/>
                </a:solidFill>
                <a:latin typeface="Cambria"/>
                <a:ea typeface="Cambria"/>
                <a:cs typeface="Cambria"/>
                <a:sym typeface="Cambria"/>
              </a:rPr>
              <a:t>Project Background</a:t>
            </a:r>
            <a:endParaRPr sz="2400">
              <a:solidFill>
                <a:srgbClr val="20124D"/>
              </a:solidFill>
              <a:latin typeface="Cambria"/>
              <a:ea typeface="Cambria"/>
              <a:cs typeface="Cambria"/>
              <a:sym typeface="Cambria"/>
            </a:endParaRPr>
          </a:p>
        </p:txBody>
      </p:sp>
      <p:sp>
        <p:nvSpPr>
          <p:cNvPr id="62" name="Google Shape;62;p14"/>
          <p:cNvSpPr txBox="1"/>
          <p:nvPr/>
        </p:nvSpPr>
        <p:spPr>
          <a:xfrm>
            <a:off x="1370325" y="4882950"/>
            <a:ext cx="5143500" cy="2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63" name="Google Shape;63;p14"/>
          <p:cNvSpPr txBox="1">
            <a:spLocks noGrp="1"/>
          </p:cNvSpPr>
          <p:nvPr>
            <p:ph type="body" idx="1"/>
          </p:nvPr>
        </p:nvSpPr>
        <p:spPr>
          <a:xfrm>
            <a:off x="311700" y="1152475"/>
            <a:ext cx="8520600" cy="287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0124D"/>
                </a:solidFill>
                <a:latin typeface="Cambria"/>
                <a:ea typeface="Cambria"/>
                <a:cs typeface="Cambria"/>
                <a:sym typeface="Cambria"/>
              </a:rPr>
              <a:t>In the spring of 2017, an OCUL-IR working group was formed to investigate the scope and suitability of current collections of government and grey literature, and to determine the feasibility of OCUL gathering, hosting, and providing access to its own collection of these materials using the Archive-It web archiving tool to support acquisition and Scholars Portal to support access and preservation.</a:t>
            </a: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None/>
            </a:pP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None/>
            </a:pPr>
            <a:r>
              <a:rPr lang="en">
                <a:solidFill>
                  <a:srgbClr val="20124D"/>
                </a:solidFill>
                <a:latin typeface="Cambria"/>
                <a:ea typeface="Cambria"/>
                <a:cs typeface="Cambria"/>
                <a:sym typeface="Cambria"/>
              </a:rPr>
              <a:t>As a result of the work of this group, OCUL-IR received New Initiatives funding for a home-grown, government and grey literature archiving &amp; discovery pilot project.  Two committees were formed in 2018 to carry out this work: a Steering Committee, and the Content Advisory Working Group.</a:t>
            </a: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endParaRPr sz="1400">
              <a:solidFill>
                <a:srgbClr val="20124D"/>
              </a:solidFill>
              <a:latin typeface="Cambria"/>
              <a:ea typeface="Cambria"/>
              <a:cs typeface="Cambria"/>
              <a:sym typeface="Cambria"/>
            </a:endParaRPr>
          </a:p>
          <a:p>
            <a:pPr marL="0" lvl="0" indent="0" algn="l" rtl="0">
              <a:spcBef>
                <a:spcPts val="0"/>
              </a:spcBef>
              <a:spcAft>
                <a:spcPts val="1600"/>
              </a:spcAft>
              <a:buNone/>
            </a:pPr>
            <a:endParaRPr sz="1400">
              <a:solidFill>
                <a:srgbClr val="20124D"/>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1370325" y="4882950"/>
            <a:ext cx="5143500" cy="2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0124D"/>
                </a:solidFill>
                <a:latin typeface="Cambria"/>
                <a:ea typeface="Cambria"/>
                <a:cs typeface="Cambria"/>
                <a:sym typeface="Cambria"/>
              </a:rPr>
              <a:t>Steering Committee</a:t>
            </a:r>
            <a:endParaRPr>
              <a:solidFill>
                <a:srgbClr val="20124D"/>
              </a:solidFill>
              <a:latin typeface="Cambria"/>
              <a:ea typeface="Cambria"/>
              <a:cs typeface="Cambria"/>
              <a:sym typeface="Cambria"/>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0124D"/>
                </a:solidFill>
                <a:latin typeface="Cambria"/>
                <a:ea typeface="Cambria"/>
                <a:cs typeface="Cambria"/>
                <a:sym typeface="Cambria"/>
              </a:rPr>
              <a:t>The Steering Committee speaks regularly with the Project Lead and the Content Coordinator to provide direction and feedback as the project progresses. They will also work with OCUL-IR and the Project Lead on the final evaluation of the pilot.</a:t>
            </a: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None/>
            </a:pP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Jacqueline Whyte Appleby (Project Lead), Scholarly Resources Librarian, Scholars Portal</a:t>
            </a:r>
            <a:endParaRPr>
              <a:solidFill>
                <a:srgbClr val="20124D"/>
              </a:solidFill>
              <a:latin typeface="Cambria"/>
              <a:ea typeface="Cambria"/>
              <a:cs typeface="Cambria"/>
              <a:sym typeface="Cambria"/>
            </a:endParaRPr>
          </a:p>
          <a:p>
            <a:pPr marL="457200" lvl="0" indent="-342900" algn="l" rtl="0">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Janice Adlington, Collections Development Coordinator, McMaster University</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Graeme Campbell, Open Government Librarian, Queen’s University</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Simone O’Byrne, Information Specialist, Ontario Ministry of the Environment and Climate Change </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Joanne Paterson, Head of Metadata Access, Western University</a:t>
            </a:r>
            <a:endParaRPr>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1370325" y="4882950"/>
            <a:ext cx="5143500" cy="2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Steering Committee questions</a:t>
            </a:r>
            <a:endParaRPr>
              <a:latin typeface="Cambria"/>
              <a:ea typeface="Cambria"/>
              <a:cs typeface="Cambria"/>
              <a:sym typeface="Cambria"/>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How will we collect the documents?</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What metadata is required for effective search and retrieval in Scholars Portal?</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How do we navigate the complexities of copyright?</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How can we leverage the work that is already being done by other groups who harvest and describe related collections?</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What workflow(s) best address these concerns?</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Who will do this work on an ongoing basis if we decide to continue?</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Who are our key stakeholders?</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Can these efforts help resolve additional collection issues? (e.g. Microlog)</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How do we measure success?</a:t>
            </a:r>
            <a:endParaRPr>
              <a:solidFill>
                <a:srgbClr val="20124D"/>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p:nvPr/>
        </p:nvSpPr>
        <p:spPr>
          <a:xfrm>
            <a:off x="1370325" y="4882950"/>
            <a:ext cx="5143500" cy="2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Cambria"/>
                <a:ea typeface="Cambria"/>
                <a:cs typeface="Cambria"/>
                <a:sym typeface="Cambria"/>
              </a:rPr>
              <a:t>Steering Committee paused since September 2018</a:t>
            </a:r>
            <a:endParaRPr sz="2400">
              <a:solidFill>
                <a:srgbClr val="073763"/>
              </a:solidFill>
              <a:latin typeface="Cambria"/>
              <a:ea typeface="Cambria"/>
              <a:cs typeface="Cambria"/>
              <a:sym typeface="Cambria"/>
            </a:endParaRPr>
          </a:p>
        </p:txBody>
      </p:sp>
      <p:sp>
        <p:nvSpPr>
          <p:cNvPr id="84" name="Google Shape;84;p17"/>
          <p:cNvSpPr txBox="1">
            <a:spLocks noGrp="1"/>
          </p:cNvSpPr>
          <p:nvPr>
            <p:ph type="body" idx="1"/>
          </p:nvPr>
        </p:nvSpPr>
        <p:spPr>
          <a:xfrm>
            <a:off x="311700" y="1174750"/>
            <a:ext cx="7010700" cy="3394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Project Lead on leave for 10 months</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Scholars Portal unlikely to have the resources to manage metadata creation and loading during this time</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Members will be invited to return in the summer of 2019</a:t>
            </a:r>
            <a:endParaRPr>
              <a:solidFill>
                <a:srgbClr val="20124D"/>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1370325" y="4882950"/>
            <a:ext cx="5143500" cy="2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Cambria"/>
                <a:ea typeface="Cambria"/>
                <a:cs typeface="Cambria"/>
                <a:sym typeface="Cambria"/>
              </a:rPr>
              <a:t>Content Advisory Working Group</a:t>
            </a:r>
            <a:endParaRPr sz="2400">
              <a:solidFill>
                <a:srgbClr val="073763"/>
              </a:solidFill>
              <a:latin typeface="Cambria"/>
              <a:ea typeface="Cambria"/>
              <a:cs typeface="Cambria"/>
              <a:sym typeface="Cambria"/>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0124D"/>
                </a:solidFill>
                <a:latin typeface="Cambria"/>
                <a:ea typeface="Cambria"/>
                <a:cs typeface="Cambria"/>
                <a:sym typeface="Cambria"/>
              </a:rPr>
              <a:t>A subset of the OCUL Government Information Community, with additional ex-officio support from a government library colleague. This group works with the Content Coordinator to select pilot content to be harvested.</a:t>
            </a: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None/>
            </a:pP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Ravit David (Content Coordinator), Ebook Coordinator and metadata librarian, Scholars Portal</a:t>
            </a:r>
            <a:endParaRPr>
              <a:solidFill>
                <a:srgbClr val="20124D"/>
              </a:solidFill>
              <a:latin typeface="Cambria"/>
              <a:ea typeface="Cambria"/>
              <a:cs typeface="Cambria"/>
              <a:sym typeface="Cambria"/>
            </a:endParaRPr>
          </a:p>
          <a:p>
            <a:pPr marL="457200" lvl="0" indent="-342900" algn="l" rtl="0">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Graeme Campbell, Open Government Librarian, Queen’s University</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Sandra Craig, Metadata Services Supervisor, Legislative Assembly of Ontario</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Rea Devakos, Project Officer, OCUL</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Sylvie Lafortune, Social Sciences/Info Hub Project Librarian, Carleton University</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Nicholas Worby, Government &amp; Statistics Librarian, University of Toronto</a:t>
            </a:r>
            <a:endParaRPr>
              <a:solidFill>
                <a:srgbClr val="20124D"/>
              </a:solidFill>
              <a:latin typeface="Cambria"/>
              <a:ea typeface="Cambria"/>
              <a:cs typeface="Cambria"/>
              <a:sym typeface="Cambria"/>
            </a:endParaRPr>
          </a:p>
          <a:p>
            <a:pPr marL="457200" lvl="0" indent="-342900" algn="l" rtl="0">
              <a:lnSpc>
                <a:spcPct val="100000"/>
              </a:lnSpc>
              <a:spcBef>
                <a:spcPts val="0"/>
              </a:spcBef>
              <a:spcAft>
                <a:spcPts val="0"/>
              </a:spcAft>
              <a:buClr>
                <a:srgbClr val="20124D"/>
              </a:buClr>
              <a:buSzPts val="1800"/>
              <a:buFont typeface="Cambria"/>
              <a:buChar char="●"/>
            </a:pPr>
            <a:r>
              <a:rPr lang="en">
                <a:solidFill>
                  <a:srgbClr val="20124D"/>
                </a:solidFill>
                <a:latin typeface="Cambria"/>
                <a:ea typeface="Cambria"/>
                <a:cs typeface="Cambria"/>
                <a:sym typeface="Cambria"/>
              </a:rPr>
              <a:t>Agnes Zientarska-Kayko, Information Services Librarian, University of Waterloo</a:t>
            </a:r>
            <a:endParaRPr>
              <a:solidFill>
                <a:srgbClr val="20124D"/>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endParaRPr sz="1200">
              <a:solidFill>
                <a:srgbClr val="20124D"/>
              </a:solidFill>
              <a:latin typeface="Cambria"/>
              <a:ea typeface="Cambria"/>
              <a:cs typeface="Cambria"/>
              <a:sym typeface="Cambria"/>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73763"/>
              </a:buClr>
              <a:buSzPts val="1800"/>
              <a:buFont typeface="Cambria"/>
              <a:buChar char="●"/>
            </a:pPr>
            <a:r>
              <a:rPr lang="en">
                <a:solidFill>
                  <a:srgbClr val="073763"/>
                </a:solidFill>
                <a:latin typeface="Cambria"/>
                <a:ea typeface="Cambria"/>
                <a:cs typeface="Cambria"/>
                <a:sym typeface="Cambria"/>
              </a:rPr>
              <a:t>National Round Table on the Environment and the Economy: 245 documents</a:t>
            </a:r>
            <a:endParaRPr>
              <a:solidFill>
                <a:srgbClr val="073763"/>
              </a:solidFill>
              <a:latin typeface="Cambria"/>
              <a:ea typeface="Cambria"/>
              <a:cs typeface="Cambria"/>
              <a:sym typeface="Cambria"/>
            </a:endParaRPr>
          </a:p>
          <a:p>
            <a:pPr marL="457200" lvl="0" indent="-342900" algn="l" rtl="0">
              <a:spcBef>
                <a:spcPts val="0"/>
              </a:spcBef>
              <a:spcAft>
                <a:spcPts val="0"/>
              </a:spcAft>
              <a:buClr>
                <a:srgbClr val="073763"/>
              </a:buClr>
              <a:buSzPts val="1800"/>
              <a:buFont typeface="Cambria"/>
              <a:buChar char="●"/>
            </a:pPr>
            <a:r>
              <a:rPr lang="en">
                <a:solidFill>
                  <a:srgbClr val="073763"/>
                </a:solidFill>
                <a:latin typeface="Cambria"/>
                <a:ea typeface="Cambria"/>
                <a:cs typeface="Cambria"/>
                <a:sym typeface="Cambria"/>
              </a:rPr>
              <a:t>Ontario Government Documents Collection: 28113 documents:</a:t>
            </a:r>
            <a:endParaRPr>
              <a:solidFill>
                <a:srgbClr val="073763"/>
              </a:solidFill>
              <a:latin typeface="Cambria"/>
              <a:ea typeface="Cambria"/>
              <a:cs typeface="Cambria"/>
              <a:sym typeface="Cambria"/>
            </a:endParaRPr>
          </a:p>
          <a:p>
            <a:pPr marL="457200" lvl="0" indent="0" algn="l" rtl="0">
              <a:spcBef>
                <a:spcPts val="1600"/>
              </a:spcBef>
              <a:spcAft>
                <a:spcPts val="0"/>
              </a:spcAft>
              <a:buNone/>
            </a:pPr>
            <a:r>
              <a:rPr lang="en">
                <a:solidFill>
                  <a:srgbClr val="073763"/>
                </a:solidFill>
                <a:latin typeface="Cambria"/>
                <a:ea typeface="Cambria"/>
                <a:cs typeface="Cambria"/>
                <a:sym typeface="Cambria"/>
              </a:rPr>
              <a:t>protected by Crown copyright</a:t>
            </a:r>
            <a:endParaRPr>
              <a:solidFill>
                <a:srgbClr val="073763"/>
              </a:solidFill>
              <a:latin typeface="Cambria"/>
              <a:ea typeface="Cambria"/>
              <a:cs typeface="Cambria"/>
              <a:sym typeface="Cambria"/>
            </a:endParaRPr>
          </a:p>
          <a:p>
            <a:pPr marL="457200" lvl="0" indent="0" algn="l" rtl="0">
              <a:spcBef>
                <a:spcPts val="1600"/>
              </a:spcBef>
              <a:spcAft>
                <a:spcPts val="0"/>
              </a:spcAft>
              <a:buNone/>
            </a:pPr>
            <a:r>
              <a:rPr lang="en">
                <a:solidFill>
                  <a:srgbClr val="073763"/>
                </a:solidFill>
                <a:latin typeface="Cambria"/>
                <a:ea typeface="Cambria"/>
                <a:cs typeface="Cambria"/>
                <a:sym typeface="Cambria"/>
              </a:rPr>
              <a:t>provided by the Ontario Legislative Library</a:t>
            </a:r>
            <a:endParaRPr>
              <a:solidFill>
                <a:srgbClr val="073763"/>
              </a:solidFill>
              <a:latin typeface="Cambria"/>
              <a:ea typeface="Cambria"/>
              <a:cs typeface="Cambria"/>
              <a:sym typeface="Cambria"/>
            </a:endParaRPr>
          </a:p>
          <a:p>
            <a:pPr marL="457200" lvl="0" indent="-342900" algn="l" rtl="0">
              <a:spcBef>
                <a:spcPts val="1600"/>
              </a:spcBef>
              <a:spcAft>
                <a:spcPts val="0"/>
              </a:spcAft>
              <a:buClr>
                <a:srgbClr val="073763"/>
              </a:buClr>
              <a:buSzPts val="1800"/>
              <a:buFont typeface="Cambria"/>
              <a:buChar char="●"/>
            </a:pPr>
            <a:r>
              <a:rPr lang="en">
                <a:solidFill>
                  <a:srgbClr val="073763"/>
                </a:solidFill>
                <a:latin typeface="Cambria"/>
                <a:ea typeface="Cambria"/>
                <a:cs typeface="Cambria"/>
                <a:sym typeface="Cambria"/>
              </a:rPr>
              <a:t>Canadian Public Documents Collection: 55857 documents</a:t>
            </a:r>
            <a:endParaRPr>
              <a:solidFill>
                <a:srgbClr val="073763"/>
              </a:solidFill>
              <a:latin typeface="Cambria"/>
              <a:ea typeface="Cambria"/>
              <a:cs typeface="Cambria"/>
              <a:sym typeface="Cambria"/>
            </a:endParaRPr>
          </a:p>
          <a:p>
            <a:pPr marL="457200" lvl="0" indent="0" algn="l" rtl="0">
              <a:spcBef>
                <a:spcPts val="1600"/>
              </a:spcBef>
              <a:spcAft>
                <a:spcPts val="0"/>
              </a:spcAft>
              <a:buNone/>
            </a:pPr>
            <a:r>
              <a:rPr lang="en">
                <a:solidFill>
                  <a:srgbClr val="073763"/>
                </a:solidFill>
                <a:latin typeface="Cambria"/>
                <a:ea typeface="Cambria"/>
                <a:cs typeface="Cambria"/>
                <a:sym typeface="Cambria"/>
              </a:rPr>
              <a:t>The majority of SPB’s collection of government and grey literature</a:t>
            </a:r>
            <a:endParaRPr>
              <a:solidFill>
                <a:srgbClr val="073763"/>
              </a:solidFill>
              <a:latin typeface="Cambria"/>
              <a:ea typeface="Cambria"/>
              <a:cs typeface="Cambria"/>
              <a:sym typeface="Cambria"/>
            </a:endParaRPr>
          </a:p>
          <a:p>
            <a:pPr marL="457200" lvl="0" indent="0" algn="l" rtl="0">
              <a:spcBef>
                <a:spcPts val="1600"/>
              </a:spcBef>
              <a:spcAft>
                <a:spcPts val="0"/>
              </a:spcAft>
              <a:buNone/>
            </a:pPr>
            <a:r>
              <a:rPr lang="en">
                <a:solidFill>
                  <a:srgbClr val="073763"/>
                </a:solidFill>
                <a:latin typeface="Cambria"/>
                <a:ea typeface="Cambria"/>
                <a:cs typeface="Cambria"/>
                <a:sym typeface="Cambria"/>
              </a:rPr>
              <a:t>Restricted to subscribing institutions ($$)</a:t>
            </a:r>
            <a:endParaRPr>
              <a:solidFill>
                <a:srgbClr val="073763"/>
              </a:solidFill>
              <a:latin typeface="Cambria"/>
              <a:ea typeface="Cambria"/>
              <a:cs typeface="Cambria"/>
              <a:sym typeface="Cambria"/>
            </a:endParaRPr>
          </a:p>
          <a:p>
            <a:pPr marL="0" lvl="0" indent="0" algn="l" rtl="0">
              <a:spcBef>
                <a:spcPts val="1600"/>
              </a:spcBef>
              <a:spcAft>
                <a:spcPts val="0"/>
              </a:spcAft>
              <a:buNone/>
            </a:pPr>
            <a:endParaRPr sz="1200">
              <a:solidFill>
                <a:srgbClr val="292B2C"/>
              </a:solidFill>
              <a:latin typeface="Roboto"/>
              <a:ea typeface="Roboto"/>
              <a:cs typeface="Roboto"/>
              <a:sym typeface="Roboto"/>
            </a:endParaRPr>
          </a:p>
          <a:p>
            <a:pPr marL="0" lvl="0" indent="0" algn="l" rtl="0">
              <a:spcBef>
                <a:spcPts val="1600"/>
              </a:spcBef>
              <a:spcAft>
                <a:spcPts val="0"/>
              </a:spcAft>
              <a:buNone/>
            </a:pPr>
            <a:endParaRPr sz="1200">
              <a:solidFill>
                <a:srgbClr val="292B2C"/>
              </a:solidFill>
              <a:latin typeface="Roboto"/>
              <a:ea typeface="Roboto"/>
              <a:cs typeface="Roboto"/>
              <a:sym typeface="Roboto"/>
            </a:endParaRPr>
          </a:p>
          <a:p>
            <a:pPr marL="0" lvl="0" indent="0" algn="l" rtl="0">
              <a:spcBef>
                <a:spcPts val="1600"/>
              </a:spcBef>
              <a:spcAft>
                <a:spcPts val="0"/>
              </a:spcAft>
              <a:buNone/>
            </a:pPr>
            <a:endParaRPr sz="1200">
              <a:solidFill>
                <a:srgbClr val="292B2C"/>
              </a:solidFill>
              <a:latin typeface="Roboto"/>
              <a:ea typeface="Roboto"/>
              <a:cs typeface="Roboto"/>
              <a:sym typeface="Roboto"/>
            </a:endParaRPr>
          </a:p>
          <a:p>
            <a:pPr marL="0" lvl="0" indent="0" algn="l" rtl="0">
              <a:spcBef>
                <a:spcPts val="1600"/>
              </a:spcBef>
              <a:spcAft>
                <a:spcPts val="1600"/>
              </a:spcAft>
              <a:buNone/>
            </a:pPr>
            <a:endParaRPr sz="1200">
              <a:solidFill>
                <a:srgbClr val="292B2C"/>
              </a:solidFill>
              <a:latin typeface="Roboto"/>
              <a:ea typeface="Roboto"/>
              <a:cs typeface="Roboto"/>
              <a:sym typeface="Roboto"/>
            </a:endParaRPr>
          </a:p>
        </p:txBody>
      </p:sp>
      <p:sp>
        <p:nvSpPr>
          <p:cNvPr id="97" name="Google Shape;97;p19"/>
          <p:cNvSpPr txBox="1"/>
          <p:nvPr/>
        </p:nvSpPr>
        <p:spPr>
          <a:xfrm>
            <a:off x="2849500" y="4935175"/>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Cambria"/>
                <a:ea typeface="Cambria"/>
                <a:cs typeface="Cambria"/>
                <a:sym typeface="Cambria"/>
              </a:rPr>
              <a:t>What is already in Scholars Portal Books</a:t>
            </a:r>
            <a:endParaRPr sz="2400">
              <a:solidFill>
                <a:srgbClr val="073763"/>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124D"/>
                </a:solidFill>
                <a:latin typeface="Cambria"/>
                <a:ea typeface="Cambria"/>
                <a:cs typeface="Cambria"/>
                <a:sym typeface="Cambria"/>
              </a:rPr>
              <a:t>Content Advisory Group: Two Fundamental Questions:</a:t>
            </a:r>
            <a:endParaRPr sz="2400">
              <a:solidFill>
                <a:srgbClr val="20124D"/>
              </a:solidFill>
              <a:latin typeface="Cambria"/>
              <a:ea typeface="Cambria"/>
              <a:cs typeface="Cambria"/>
              <a:sym typeface="Cambria"/>
            </a:endParaRPr>
          </a:p>
        </p:txBody>
      </p:sp>
      <p:sp>
        <p:nvSpPr>
          <p:cNvPr id="104" name="Google Shape;104;p20"/>
          <p:cNvSpPr txBox="1">
            <a:spLocks noGrp="1"/>
          </p:cNvSpPr>
          <p:nvPr>
            <p:ph type="body" idx="1"/>
          </p:nvPr>
        </p:nvSpPr>
        <p:spPr>
          <a:xfrm>
            <a:off x="311700" y="1601925"/>
            <a:ext cx="7360200" cy="2967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1C4587"/>
              </a:buClr>
              <a:buSzPts val="1800"/>
              <a:buFont typeface="Cambria"/>
              <a:buAutoNum type="arabicPeriod"/>
            </a:pPr>
            <a:r>
              <a:rPr lang="en">
                <a:solidFill>
                  <a:srgbClr val="1C4587"/>
                </a:solidFill>
                <a:latin typeface="Cambria"/>
                <a:ea typeface="Cambria"/>
                <a:cs typeface="Cambria"/>
                <a:sym typeface="Cambria"/>
              </a:rPr>
              <a:t>What to collect? How we decide on criteria and what should be the scope ? Do we collect for just in time use or for preservation?</a:t>
            </a:r>
            <a:endParaRPr>
              <a:solidFill>
                <a:srgbClr val="1C4587"/>
              </a:solidFill>
              <a:latin typeface="Cambria"/>
              <a:ea typeface="Cambria"/>
              <a:cs typeface="Cambria"/>
              <a:sym typeface="Cambria"/>
            </a:endParaRPr>
          </a:p>
          <a:p>
            <a:pPr marL="0" lvl="0" indent="0" algn="l" rtl="0">
              <a:spcBef>
                <a:spcPts val="1600"/>
              </a:spcBef>
              <a:spcAft>
                <a:spcPts val="0"/>
              </a:spcAft>
              <a:buNone/>
            </a:pPr>
            <a:r>
              <a:rPr lang="en">
                <a:solidFill>
                  <a:srgbClr val="1C4587"/>
                </a:solidFill>
                <a:latin typeface="Cambria"/>
                <a:ea typeface="Cambria"/>
                <a:cs typeface="Cambria"/>
                <a:sym typeface="Cambria"/>
              </a:rPr>
              <a:t>2.    Which technology to use for harvesting the digital objects for this   </a:t>
            </a:r>
            <a:br>
              <a:rPr lang="en">
                <a:solidFill>
                  <a:srgbClr val="1C4587"/>
                </a:solidFill>
                <a:latin typeface="Cambria"/>
                <a:ea typeface="Cambria"/>
                <a:cs typeface="Cambria"/>
                <a:sym typeface="Cambria"/>
              </a:rPr>
            </a:br>
            <a:r>
              <a:rPr lang="en">
                <a:solidFill>
                  <a:srgbClr val="1C4587"/>
                </a:solidFill>
                <a:latin typeface="Cambria"/>
                <a:ea typeface="Cambria"/>
                <a:cs typeface="Cambria"/>
                <a:sym typeface="Cambria"/>
              </a:rPr>
              <a:t>        collection? Archive It? If not, which other tools we need to look at and </a:t>
            </a:r>
            <a:br>
              <a:rPr lang="en">
                <a:solidFill>
                  <a:srgbClr val="1C4587"/>
                </a:solidFill>
                <a:latin typeface="Cambria"/>
                <a:ea typeface="Cambria"/>
                <a:cs typeface="Cambria"/>
                <a:sym typeface="Cambria"/>
              </a:rPr>
            </a:br>
            <a:r>
              <a:rPr lang="en">
                <a:solidFill>
                  <a:srgbClr val="1C4587"/>
                </a:solidFill>
                <a:latin typeface="Cambria"/>
                <a:ea typeface="Cambria"/>
                <a:cs typeface="Cambria"/>
                <a:sym typeface="Cambria"/>
              </a:rPr>
              <a:t>        examine</a:t>
            </a:r>
            <a:endParaRPr>
              <a:solidFill>
                <a:srgbClr val="1C4587"/>
              </a:solidFill>
              <a:latin typeface="Cambria"/>
              <a:ea typeface="Cambria"/>
              <a:cs typeface="Cambria"/>
              <a:sym typeface="Cambria"/>
            </a:endParaRPr>
          </a:p>
          <a:p>
            <a:pPr marL="0" lvl="0" indent="0" algn="l" rtl="0">
              <a:spcBef>
                <a:spcPts val="1600"/>
              </a:spcBef>
              <a:spcAft>
                <a:spcPts val="0"/>
              </a:spcAft>
              <a:buNone/>
            </a:pPr>
            <a:endParaRPr>
              <a:solidFill>
                <a:srgbClr val="1C4587"/>
              </a:solidFill>
              <a:latin typeface="Cambria"/>
              <a:ea typeface="Cambria"/>
              <a:cs typeface="Cambria"/>
              <a:sym typeface="Cambria"/>
            </a:endParaRPr>
          </a:p>
          <a:p>
            <a:pPr marL="0" lvl="0" indent="0" algn="l" rtl="0">
              <a:spcBef>
                <a:spcPts val="1600"/>
              </a:spcBef>
              <a:spcAft>
                <a:spcPts val="1600"/>
              </a:spcAft>
              <a:buNone/>
            </a:pPr>
            <a:endParaRPr/>
          </a:p>
        </p:txBody>
      </p:sp>
      <p:sp>
        <p:nvSpPr>
          <p:cNvPr id="105" name="Google Shape;105;p20"/>
          <p:cNvSpPr txBox="1"/>
          <p:nvPr/>
        </p:nvSpPr>
        <p:spPr>
          <a:xfrm>
            <a:off x="1881775" y="4810650"/>
            <a:ext cx="40338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65925" y="445025"/>
            <a:ext cx="8666400" cy="42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73763"/>
              </a:buClr>
              <a:buSzPts val="1800"/>
              <a:buFont typeface="Cambria"/>
              <a:buAutoNum type="arabicPeriod"/>
            </a:pPr>
            <a:r>
              <a:rPr lang="en" sz="1800">
                <a:solidFill>
                  <a:srgbClr val="073763"/>
                </a:solidFill>
                <a:latin typeface="Cambria"/>
                <a:ea typeface="Cambria"/>
                <a:cs typeface="Cambria"/>
                <a:sym typeface="Cambria"/>
              </a:rPr>
              <a:t>What to collect?  a. Environmental scan</a:t>
            </a:r>
            <a:endParaRPr sz="1800">
              <a:solidFill>
                <a:srgbClr val="073763"/>
              </a:solidFill>
              <a:latin typeface="Cambria"/>
              <a:ea typeface="Cambria"/>
              <a:cs typeface="Cambria"/>
              <a:sym typeface="Cambria"/>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21"/>
          <p:cNvPicPr preferRelativeResize="0"/>
          <p:nvPr/>
        </p:nvPicPr>
        <p:blipFill>
          <a:blip r:embed="rId3">
            <a:alphaModFix/>
          </a:blip>
          <a:stretch>
            <a:fillRect/>
          </a:stretch>
        </p:blipFill>
        <p:spPr>
          <a:xfrm>
            <a:off x="46150" y="1063262"/>
            <a:ext cx="8892354" cy="3752138"/>
          </a:xfrm>
          <a:prstGeom prst="rect">
            <a:avLst/>
          </a:prstGeom>
          <a:noFill/>
          <a:ln>
            <a:noFill/>
          </a:ln>
        </p:spPr>
      </p:pic>
      <p:sp>
        <p:nvSpPr>
          <p:cNvPr id="113" name="Google Shape;113;p21"/>
          <p:cNvSpPr txBox="1"/>
          <p:nvPr/>
        </p:nvSpPr>
        <p:spPr>
          <a:xfrm>
            <a:off x="2842275" y="5000100"/>
            <a:ext cx="3570900" cy="1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0124D"/>
                </a:solidFill>
                <a:latin typeface="Cambria"/>
                <a:ea typeface="Cambria"/>
                <a:cs typeface="Cambria"/>
                <a:sym typeface="Cambria"/>
              </a:rPr>
              <a:t>Government Information Day November 30 2018, Toronto ON</a:t>
            </a:r>
            <a:endParaRPr sz="1000">
              <a:solidFill>
                <a:srgbClr val="20124D"/>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On-screen Show (16:9)</PresentationFormat>
  <Paragraphs>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Cambria</vt:lpstr>
      <vt:lpstr>Roboto</vt:lpstr>
      <vt:lpstr>Calibri</vt:lpstr>
      <vt:lpstr>Arial</vt:lpstr>
      <vt:lpstr>Simple Light</vt:lpstr>
      <vt:lpstr>PowerPoint Presentation</vt:lpstr>
      <vt:lpstr>Project Background</vt:lpstr>
      <vt:lpstr>Steering Committee</vt:lpstr>
      <vt:lpstr>Steering Committee questions</vt:lpstr>
      <vt:lpstr>Steering Committee paused since September 2018</vt:lpstr>
      <vt:lpstr>Content Advisory Working Group</vt:lpstr>
      <vt:lpstr>What is already in Scholars Portal Books</vt:lpstr>
      <vt:lpstr>Content Advisory Group: Two Fundamental Questions:</vt:lpstr>
      <vt:lpstr>What to collect?  a. Environmental scan</vt:lpstr>
      <vt:lpstr>What to collect?  b. What is being used on the Ebook platform?</vt:lpstr>
      <vt:lpstr>What to collect?      c. Content Analysis of single publishers from top 100</vt:lpstr>
      <vt:lpstr>2.    Which technology to use for harvesting the digital objects for this            collection?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O'Byrne, Simone (MECP)</dc:creator>
  <cp:lastModifiedBy>Whitmell, Vicki</cp:lastModifiedBy>
  <cp:revision>1</cp:revision>
  <dcterms:modified xsi:type="dcterms:W3CDTF">2018-12-12T18:44:57Z</dcterms:modified>
</cp:coreProperties>
</file>