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1" r:id="rId3"/>
    <p:sldId id="258" r:id="rId4"/>
    <p:sldId id="263" r:id="rId5"/>
    <p:sldId id="271" r:id="rId6"/>
    <p:sldId id="272" r:id="rId7"/>
    <p:sldId id="259" r:id="rId8"/>
    <p:sldId id="277" r:id="rId9"/>
    <p:sldId id="273" r:id="rId10"/>
    <p:sldId id="275" r:id="rId11"/>
    <p:sldId id="276" r:id="rId12"/>
    <p:sldId id="267" r:id="rId13"/>
    <p:sldId id="268" r:id="rId14"/>
    <p:sldId id="269" r:id="rId15"/>
    <p:sldId id="270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284BD-616E-41AC-8570-3FC05FF8F046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2444B-96B3-40F1-9AD5-1B3E6E7F3E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37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00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06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80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8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69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2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1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6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07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52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40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16AE-7E4A-4A04-B5A0-9637923AB80C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93BE-F322-4CA4-A9BE-F745CA775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59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allopportal.ca/" TargetMode="Externa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allopportal.ca/" TargetMode="Externa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cumming@ola.org" TargetMode="External"/><Relationship Id="rId2" Type="http://schemas.openxmlformats.org/officeDocument/2006/relationships/hyperlink" Target="mailto:gallop@ola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allopportal.ca/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allopportal.ca/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allopportal.ca/" TargetMode="Externa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llopportal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536" y="5034439"/>
            <a:ext cx="9144000" cy="446095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latin typeface="Bahnschrift SemiLight SemiConde" panose="020B0502040204020203" pitchFamily="34" charset="0"/>
              </a:rPr>
              <a:t>Origins, Current State and Future Enhancement</a:t>
            </a:r>
            <a:endParaRPr lang="en-US" sz="2800" b="1" dirty="0">
              <a:latin typeface="Bahnschrift SemiLight SemiConde" panose="020B0502040204020203" pitchFamily="34" charset="0"/>
            </a:endParaRPr>
          </a:p>
        </p:txBody>
      </p:sp>
      <p:pic>
        <p:nvPicPr>
          <p:cNvPr id="4" name="Picture 2" descr="6FDD53AB593A7F42B3FF07A4DAFD2992@ont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839" y="620284"/>
            <a:ext cx="5110571" cy="391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E958-CFB2-4B77-8E4B-18F9B96BBEC2}" type="slidenum">
              <a:rPr lang="en-US" smtClean="0"/>
              <a:t>1</a:t>
            </a:fld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>
            <a:off x="7254240" y="5781040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Triangle 5"/>
          <p:cNvSpPr/>
          <p:nvPr/>
        </p:nvSpPr>
        <p:spPr>
          <a:xfrm>
            <a:off x="182880" y="5781040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2" descr="http://www.aplic-abpac.ca/_images/small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4" y="6157570"/>
            <a:ext cx="1409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7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0352" y="355892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How GALLOP Works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115" y="1311148"/>
            <a:ext cx="5150821" cy="3941064"/>
          </a:xfrm>
          <a:prstGeom prst="rect">
            <a:avLst/>
          </a:prstGeom>
        </p:spPr>
      </p:pic>
      <p:sp>
        <p:nvSpPr>
          <p:cNvPr id="8" name="Rectangle 6"/>
          <p:cNvSpPr txBox="1">
            <a:spLocks/>
          </p:cNvSpPr>
          <p:nvPr/>
        </p:nvSpPr>
        <p:spPr>
          <a:xfrm>
            <a:off x="6958584" y="928783"/>
            <a:ext cx="4800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lvl="1"/>
            <a:r>
              <a:rPr lang="en-US" altLang="en-US" sz="2100" dirty="0" smtClean="0">
                <a:latin typeface="Helvetica Neue"/>
              </a:rPr>
              <a:t>Catalogue records submitted by legislative libraries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 smtClean="0">
                <a:latin typeface="Helvetica Neue"/>
              </a:rPr>
              <a:t>Records are normalized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 smtClean="0">
                <a:latin typeface="Helvetica Neue"/>
              </a:rPr>
              <a:t>Full text data is retrieved, made screen-readable (when possible) and added to the original record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 smtClean="0">
                <a:latin typeface="Helvetica Neue"/>
              </a:rPr>
              <a:t>Metadata and full-text are combined into an XML, which is indexed using SOLR</a:t>
            </a:r>
          </a:p>
          <a:p>
            <a:pPr lvl="1"/>
            <a:endParaRPr lang="en-US" altLang="en-US" sz="2000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z="1000" dirty="0" smtClean="0"/>
          </a:p>
        </p:txBody>
      </p:sp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5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17393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173736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Scope of Documents Included in GALLOP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627" y="987552"/>
            <a:ext cx="4964265" cy="432883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5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1869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5317" y="2342147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Initial Success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Triangle 8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6577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980" y="235819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Revision, Review and Technical Difficulty Remediation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Triangle 8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11984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104" y="2367333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The Future of GALLOP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Triangle 8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5254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528" y="91440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Recap</a:t>
            </a:r>
          </a:p>
        </p:txBody>
      </p:sp>
      <p:sp>
        <p:nvSpPr>
          <p:cNvPr id="7" name="Rectangle 6"/>
          <p:cNvSpPr txBox="1">
            <a:spLocks/>
          </p:cNvSpPr>
          <p:nvPr/>
        </p:nvSpPr>
        <p:spPr>
          <a:xfrm>
            <a:off x="1124712" y="1214482"/>
            <a:ext cx="980236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lvl="1"/>
            <a:r>
              <a:rPr lang="en-US" altLang="en-US" sz="2100" dirty="0" smtClean="0">
                <a:latin typeface="Helvetica Neue"/>
              </a:rPr>
              <a:t>The GALLOP Portal is intended to enhance discovery of provincial, territorial and federal government publications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 smtClean="0">
                <a:latin typeface="Helvetica Neue"/>
              </a:rPr>
              <a:t>Parliamentary libraries across the country are working collaboratively to make it easier to discovery government publications</a:t>
            </a:r>
          </a:p>
          <a:p>
            <a:pPr marL="457200" lvl="1" indent="0">
              <a:buNone/>
            </a:pPr>
            <a:endParaRPr lang="en-US" altLang="en-US" sz="2100" dirty="0">
              <a:latin typeface="Helvetica Neue"/>
            </a:endParaRPr>
          </a:p>
          <a:p>
            <a:pPr lvl="1"/>
            <a:r>
              <a:rPr lang="en-US" altLang="en-US" sz="2100" dirty="0" smtClean="0">
                <a:latin typeface="Helvetica Neue"/>
              </a:rPr>
              <a:t>There is a commitment to update and improve the GALLOP Portal, and a desire to collaborate with other government information professionals</a:t>
            </a:r>
          </a:p>
          <a:p>
            <a:pPr lvl="1"/>
            <a:endParaRPr lang="en-US" altLang="en-US" sz="2000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z="1000" dirty="0" smtClean="0"/>
          </a:p>
        </p:txBody>
      </p:sp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31547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0360" y="539470"/>
            <a:ext cx="660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latin typeface="Bahnschrift SemiLight SemiConde" panose="020B0502040204020203" pitchFamily="34" charset="0"/>
              </a:rPr>
              <a:t>We Want  to Hear From You!</a:t>
            </a:r>
            <a:endParaRPr lang="en-CA" sz="4000" b="1" dirty="0">
              <a:latin typeface="Bahnschrift SemiLight SemiConde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360" y="1940560"/>
            <a:ext cx="4013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 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" y="1593958"/>
            <a:ext cx="9720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General Feedback Email - </a:t>
            </a:r>
            <a:r>
              <a:rPr lang="en-CA" sz="3300" dirty="0" smtClean="0">
                <a:latin typeface="Bahnschrift SemiLight SemiConde" panose="020B0502040204020203" pitchFamily="34" charset="0"/>
                <a:hlinkClick r:id="rId2"/>
              </a:rPr>
              <a:t>gallop@ola.org</a:t>
            </a:r>
            <a:r>
              <a:rPr lang="en-CA" sz="3300" dirty="0" smtClean="0">
                <a:latin typeface="Bahnschrift SemiLight SemiConde" panose="020B0502040204020203" pitchFamily="34" charset="0"/>
              </a:rPr>
              <a:t> 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528" y="2484120"/>
            <a:ext cx="7498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David Cumming (me) - </a:t>
            </a:r>
            <a:r>
              <a:rPr lang="en-CA" sz="3300" dirty="0" smtClean="0">
                <a:latin typeface="Bahnschrift SemiLight SemiConde" panose="020B0502040204020203" pitchFamily="34" charset="0"/>
                <a:hlinkClick r:id="rId3"/>
              </a:rPr>
              <a:t>dcumming@ola.org</a:t>
            </a:r>
            <a:r>
              <a:rPr lang="en-CA" sz="3300" dirty="0" smtClean="0">
                <a:latin typeface="Bahnschrift SemiLight SemiConde" panose="020B0502040204020203" pitchFamily="34" charset="0"/>
              </a:rPr>
              <a:t> 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688" y="3336544"/>
            <a:ext cx="1054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Julie Anderson, Manager of Content Management, </a:t>
            </a:r>
          </a:p>
          <a:p>
            <a:r>
              <a:rPr lang="en-CA" sz="3300" dirty="0" smtClean="0">
                <a:latin typeface="Bahnschrift SemiLight SemiConde" panose="020B0502040204020203" pitchFamily="34" charset="0"/>
              </a:rPr>
              <a:t>Legislative Assembly of Ontario- </a:t>
            </a:r>
            <a:r>
              <a:rPr lang="en-CA" sz="3300" dirty="0" smtClean="0">
                <a:latin typeface="Bahnschrift SemiLight SemiConde" panose="020B0502040204020203" pitchFamily="34" charset="0"/>
                <a:hlinkClick r:id="rId3"/>
              </a:rPr>
              <a:t>janderson@ola.org</a:t>
            </a:r>
            <a:r>
              <a:rPr lang="en-CA" sz="3300" dirty="0" smtClean="0">
                <a:latin typeface="Bahnschrift SemiLight SemiConde" panose="020B0502040204020203" pitchFamily="34" charset="0"/>
              </a:rPr>
              <a:t> 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13" name="Right Triangle 12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ight Triangle 13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5" name="Picture 14" descr="6FDD53AB593A7F42B3FF07A4DAFD2992@ontla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6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6109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240" y="786384"/>
            <a:ext cx="10861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List of Every Problem Encountered while Searching for Government Publications…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7995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0240" y="786384"/>
            <a:ext cx="10861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List of Every Problem Encountered while Searching for Government Publications…Just Kidding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4263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528" y="91440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What is GALLOP?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8160" y="2213284"/>
            <a:ext cx="8900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0" i="0" dirty="0" smtClean="0">
                <a:solidFill>
                  <a:srgbClr val="333333"/>
                </a:solidFill>
                <a:effectLst/>
                <a:latin typeface="Helvetica Neue"/>
              </a:rPr>
              <a:t>The GALLOP Portal is intended as a one-stop access point to searchable electronic government documents collected by Legislative libraries in Canada for their jurisdictions.</a:t>
            </a:r>
          </a:p>
          <a:p>
            <a:endParaRPr lang="en-US" sz="2100" dirty="0">
              <a:solidFill>
                <a:srgbClr val="333333"/>
              </a:solidFill>
              <a:latin typeface="Helvetica Neue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17737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24478"/>
          <a:stretch/>
        </p:blipFill>
        <p:spPr>
          <a:xfrm>
            <a:off x="2939506" y="1675097"/>
            <a:ext cx="6483675" cy="288775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795528" y="91440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GALLOP Portal - Basic Search Page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5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1029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528" y="91440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GALLOP Portal - Advanced Search Page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170" y="1503100"/>
            <a:ext cx="5636347" cy="323174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5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3932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368296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Before GALLOP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Triangle 8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34459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528" y="91440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Start of GALLOP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8392" y="1710364"/>
            <a:ext cx="89001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333333"/>
                </a:solidFill>
                <a:latin typeface="Helvetica Neue"/>
              </a:rPr>
              <a:t>Association of Parliamentary Libraries in Canada (APLIC) created a committee in mid-2008 to discuss ways of providing direct access to government publications catalogued by all jurisdictions</a:t>
            </a:r>
          </a:p>
          <a:p>
            <a:endParaRPr lang="en-US" sz="2100" dirty="0" smtClean="0">
              <a:solidFill>
                <a:srgbClr val="333333"/>
              </a:solidFill>
              <a:latin typeface="Helvetica Neu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333333"/>
                </a:solidFill>
                <a:latin typeface="Helvetica Neue"/>
              </a:rPr>
              <a:t>Development done using the strengths of employees across parliamentary libraries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333333"/>
              </a:solidFill>
              <a:latin typeface="Helvetica Neu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333333"/>
                </a:solidFill>
                <a:latin typeface="Helvetica Neue"/>
              </a:rPr>
              <a:t>GALLOP Portal released to the public in 2013</a:t>
            </a:r>
          </a:p>
          <a:p>
            <a:endParaRPr lang="en-US" sz="2100" dirty="0" smtClean="0">
              <a:solidFill>
                <a:srgbClr val="333333"/>
              </a:solidFill>
              <a:latin typeface="Helvetica Neu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100" dirty="0"/>
          </a:p>
        </p:txBody>
      </p:sp>
      <p:sp>
        <p:nvSpPr>
          <p:cNvPr id="9" name="Right Triangle 8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Triangle 9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37515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528" y="914400"/>
            <a:ext cx="96194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300" dirty="0" smtClean="0">
                <a:latin typeface="Bahnschrift SemiLight SemiConde" panose="020B0502040204020203" pitchFamily="34" charset="0"/>
              </a:rPr>
              <a:t>Original Goals of GALLOP</a:t>
            </a:r>
            <a:endParaRPr lang="en-CA" sz="3300" dirty="0">
              <a:latin typeface="Bahnschrift SemiLight SemiConde" panose="020B0502040204020203" pitchFamily="34" charset="0"/>
            </a:endParaRPr>
          </a:p>
        </p:txBody>
      </p:sp>
      <p:sp>
        <p:nvSpPr>
          <p:cNvPr id="8" name="Rectangle 6"/>
          <p:cNvSpPr txBox="1">
            <a:spLocks/>
          </p:cNvSpPr>
          <p:nvPr/>
        </p:nvSpPr>
        <p:spPr>
          <a:xfrm>
            <a:off x="1600200" y="1648327"/>
            <a:ext cx="980236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lvl="1"/>
            <a:r>
              <a:rPr lang="en-US" altLang="en-US" sz="2100" dirty="0" smtClean="0">
                <a:latin typeface="Helvetica Neue"/>
              </a:rPr>
              <a:t>Reduce duplication in collection activities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>
                <a:latin typeface="Helvetica Neue"/>
              </a:rPr>
              <a:t>E</a:t>
            </a:r>
            <a:r>
              <a:rPr lang="en-US" altLang="en-US" sz="2100" dirty="0" smtClean="0">
                <a:latin typeface="Helvetica Neue"/>
              </a:rPr>
              <a:t>nable easier pan-jurisdictional research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 smtClean="0">
                <a:latin typeface="Helvetica Neue"/>
              </a:rPr>
              <a:t>Make government publications more widely available</a:t>
            </a:r>
          </a:p>
          <a:p>
            <a:pPr marL="457200" lvl="1" indent="0">
              <a:buNone/>
            </a:pPr>
            <a:endParaRPr lang="en-US" altLang="en-US" sz="2100" dirty="0" smtClean="0">
              <a:latin typeface="Helvetica Neue"/>
            </a:endParaRPr>
          </a:p>
          <a:p>
            <a:pPr lvl="1"/>
            <a:r>
              <a:rPr lang="en-US" altLang="en-US" sz="2100" dirty="0">
                <a:latin typeface="Helvetica Neue"/>
              </a:rPr>
              <a:t>C</a:t>
            </a:r>
            <a:r>
              <a:rPr lang="en-US" altLang="en-US" sz="2100" dirty="0" smtClean="0">
                <a:latin typeface="Helvetica Neue"/>
              </a:rPr>
              <a:t>ontribute to national collection efforts</a:t>
            </a:r>
          </a:p>
          <a:p>
            <a:pPr lvl="1"/>
            <a:endParaRPr lang="en-US" altLang="en-US" sz="2000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z="1000" dirty="0" smtClean="0"/>
          </a:p>
        </p:txBody>
      </p:sp>
      <p:sp>
        <p:nvSpPr>
          <p:cNvPr id="10" name="Right Triangle 9"/>
          <p:cNvSpPr/>
          <p:nvPr/>
        </p:nvSpPr>
        <p:spPr>
          <a:xfrm>
            <a:off x="206236" y="5884609"/>
            <a:ext cx="455168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Triangle 10"/>
          <p:cNvSpPr/>
          <p:nvPr/>
        </p:nvSpPr>
        <p:spPr>
          <a:xfrm flipH="1">
            <a:off x="7115252" y="5884609"/>
            <a:ext cx="4836160" cy="85278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 descr="6FDD53AB593A7F42B3FF07A4DAFD2992@ontla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599" y="5030278"/>
            <a:ext cx="1960322" cy="150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54930" y="6499669"/>
            <a:ext cx="1851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 smtClean="0">
                <a:hlinkClick r:id="rId4"/>
              </a:rPr>
              <a:t>www.gallopportal.ca</a:t>
            </a:r>
            <a:r>
              <a:rPr lang="en-CA" sz="1500" dirty="0" smtClean="0"/>
              <a:t> 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3017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1183</TotalTime>
  <Words>312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Bahnschrift SemiLight SemiConde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Legislative Assembly of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Cumming, David</dc:creator>
  <cp:lastModifiedBy>Whitmell, Vicki</cp:lastModifiedBy>
  <cp:revision>24</cp:revision>
  <dcterms:created xsi:type="dcterms:W3CDTF">2018-11-25T18:54:15Z</dcterms:created>
  <dcterms:modified xsi:type="dcterms:W3CDTF">2018-12-12T18:43:32Z</dcterms:modified>
</cp:coreProperties>
</file>