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23FCF-0AF2-4968-A1B9-2FB8115409D4}" type="datetimeFigureOut">
              <a:rPr lang="en-CA" smtClean="0"/>
              <a:t>2018-12-12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6452-A2F3-47BB-9576-9CFF9707CA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89037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23FCF-0AF2-4968-A1B9-2FB8115409D4}" type="datetimeFigureOut">
              <a:rPr lang="en-CA" smtClean="0"/>
              <a:t>2018-12-12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6452-A2F3-47BB-9576-9CFF9707CA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4227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23FCF-0AF2-4968-A1B9-2FB8115409D4}" type="datetimeFigureOut">
              <a:rPr lang="en-CA" smtClean="0"/>
              <a:t>2018-12-12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6452-A2F3-47BB-9576-9CFF9707CA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0737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23FCF-0AF2-4968-A1B9-2FB8115409D4}" type="datetimeFigureOut">
              <a:rPr lang="en-CA" smtClean="0"/>
              <a:t>2018-12-12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6452-A2F3-47BB-9576-9CFF9707CA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4392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23FCF-0AF2-4968-A1B9-2FB8115409D4}" type="datetimeFigureOut">
              <a:rPr lang="en-CA" smtClean="0"/>
              <a:t>2018-12-12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6452-A2F3-47BB-9576-9CFF9707CA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9444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23FCF-0AF2-4968-A1B9-2FB8115409D4}" type="datetimeFigureOut">
              <a:rPr lang="en-CA" smtClean="0"/>
              <a:t>2018-12-12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6452-A2F3-47BB-9576-9CFF9707CA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7917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23FCF-0AF2-4968-A1B9-2FB8115409D4}" type="datetimeFigureOut">
              <a:rPr lang="en-CA" smtClean="0"/>
              <a:t>2018-12-12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6452-A2F3-47BB-9576-9CFF9707CA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49408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23FCF-0AF2-4968-A1B9-2FB8115409D4}" type="datetimeFigureOut">
              <a:rPr lang="en-CA" smtClean="0"/>
              <a:t>2018-12-12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6452-A2F3-47BB-9576-9CFF9707CA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82791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23FCF-0AF2-4968-A1B9-2FB8115409D4}" type="datetimeFigureOut">
              <a:rPr lang="en-CA" smtClean="0"/>
              <a:t>2018-12-12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6452-A2F3-47BB-9576-9CFF9707CA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7752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23FCF-0AF2-4968-A1B9-2FB8115409D4}" type="datetimeFigureOut">
              <a:rPr lang="en-CA" smtClean="0"/>
              <a:t>2018-12-12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6452-A2F3-47BB-9576-9CFF9707CA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94371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23FCF-0AF2-4968-A1B9-2FB8115409D4}" type="datetimeFigureOut">
              <a:rPr lang="en-CA" smtClean="0"/>
              <a:t>2018-12-12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6452-A2F3-47BB-9576-9CFF9707CA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9957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23FCF-0AF2-4968-A1B9-2FB8115409D4}" type="datetimeFigureOut">
              <a:rPr lang="en-CA" smtClean="0"/>
              <a:t>2018-12-12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76452-A2F3-47BB-9576-9CFF9707CA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53534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pc.on.ca/decisions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5878624"/>
              </p:ext>
            </p:extLst>
          </p:nvPr>
        </p:nvGraphicFramePr>
        <p:xfrm>
          <a:off x="228600" y="304800"/>
          <a:ext cx="8686800" cy="56529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9052"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FIPPA</a:t>
                      </a:r>
                      <a:endParaRPr lang="en-C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MFIPPA</a:t>
                      </a:r>
                      <a:endParaRPr lang="en-CA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9052">
                <a:tc>
                  <a:txBody>
                    <a:bodyPr/>
                    <a:lstStyle/>
                    <a:p>
                      <a:r>
                        <a:rPr lang="en-CA" sz="1500" dirty="0" smtClean="0"/>
                        <a:t>Provincial</a:t>
                      </a:r>
                      <a:endParaRPr lang="en-C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500" dirty="0" smtClean="0"/>
                        <a:t>Municipal</a:t>
                      </a:r>
                      <a:endParaRPr lang="en-CA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5980">
                <a:tc>
                  <a:txBody>
                    <a:bodyPr/>
                    <a:lstStyle/>
                    <a:p>
                      <a:r>
                        <a:rPr lang="en-CA" sz="1500" dirty="0" smtClean="0"/>
                        <a:t>Applies to the provincial government of Ontario, universities, colleges, hospitals and designated agencies.</a:t>
                      </a:r>
                      <a:endParaRPr lang="en-C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500" dirty="0" smtClean="0"/>
                        <a:t>Is the local government equivalent of FIPPA and covers municipal institutions such as municipalities, cities, towns, school boards, police services and many other local government entities.</a:t>
                      </a:r>
                      <a:endParaRPr lang="en-CA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4100">
                <a:tc>
                  <a:txBody>
                    <a:bodyPr/>
                    <a:lstStyle/>
                    <a:p>
                      <a:r>
                        <a:rPr lang="en-CA" sz="1500" dirty="0" smtClean="0"/>
                        <a:t>FIPPA came into force on January 1, 1988.</a:t>
                      </a:r>
                      <a:endParaRPr lang="en-C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500" dirty="0" smtClean="0"/>
                        <a:t>MFIPPA came into force on January 1, 1991.</a:t>
                      </a:r>
                      <a:endParaRPr lang="en-CA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8905">
                <a:tc>
                  <a:txBody>
                    <a:bodyPr/>
                    <a:lstStyle/>
                    <a:p>
                      <a:r>
                        <a:rPr lang="en-CA" sz="1500" b="1" dirty="0" smtClean="0"/>
                        <a:t>Mandatory exemptions</a:t>
                      </a:r>
                      <a:r>
                        <a:rPr lang="en-CA" sz="1500" dirty="0" smtClean="0"/>
                        <a:t>:</a:t>
                      </a:r>
                      <a:r>
                        <a:rPr lang="en-CA" sz="1500" baseline="0" dirty="0" smtClean="0"/>
                        <a:t> </a:t>
                      </a:r>
                      <a:br>
                        <a:rPr lang="en-CA" sz="1500" baseline="0" dirty="0" smtClean="0"/>
                      </a:br>
                      <a:r>
                        <a:rPr lang="en-CA" sz="1500" baseline="0" dirty="0" smtClean="0"/>
                        <a:t>cabinet records (s. 12)</a:t>
                      </a:r>
                      <a:br>
                        <a:rPr lang="en-CA" sz="1500" baseline="0" dirty="0" smtClean="0"/>
                      </a:br>
                      <a:r>
                        <a:rPr lang="en-CA" sz="1500" baseline="0" dirty="0" smtClean="0"/>
                        <a:t>personal privacy (s.21)</a:t>
                      </a:r>
                      <a:br>
                        <a:rPr lang="en-CA" sz="1500" baseline="0" dirty="0" smtClean="0"/>
                      </a:br>
                      <a:r>
                        <a:rPr lang="en-CA" sz="1500" baseline="0" dirty="0" smtClean="0"/>
                        <a:t>third party information (s. 17) </a:t>
                      </a:r>
                      <a:endParaRPr lang="en-C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500" b="1" dirty="0" smtClean="0"/>
                        <a:t>Mandatory</a:t>
                      </a:r>
                      <a:r>
                        <a:rPr lang="en-CA" sz="1500" b="1" baseline="0" dirty="0" smtClean="0"/>
                        <a:t> exemptions</a:t>
                      </a:r>
                      <a:r>
                        <a:rPr lang="en-CA" sz="1500" baseline="0" dirty="0" smtClean="0"/>
                        <a:t>: </a:t>
                      </a:r>
                      <a:br>
                        <a:rPr lang="en-CA" sz="1500" baseline="0" dirty="0" smtClean="0"/>
                      </a:br>
                      <a:r>
                        <a:rPr lang="en-CA" sz="1500" baseline="0" dirty="0" smtClean="0"/>
                        <a:t>personal privacy (s. 14)</a:t>
                      </a:r>
                      <a:br>
                        <a:rPr lang="en-CA" sz="1500" baseline="0" dirty="0" smtClean="0"/>
                      </a:br>
                      <a:r>
                        <a:rPr lang="en-CA" sz="1500" baseline="0" dirty="0" smtClean="0"/>
                        <a:t>relations with other governments (s. 9)</a:t>
                      </a:r>
                      <a:br>
                        <a:rPr lang="en-CA" sz="1500" baseline="0" dirty="0" smtClean="0"/>
                      </a:br>
                      <a:r>
                        <a:rPr lang="en-CA" sz="1500" baseline="0" dirty="0" smtClean="0"/>
                        <a:t>third party information (s. 10)</a:t>
                      </a:r>
                      <a:endParaRPr lang="en-CA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1377">
                <a:tc>
                  <a:txBody>
                    <a:bodyPr/>
                    <a:lstStyle/>
                    <a:p>
                      <a:r>
                        <a:rPr lang="en-CA" sz="1500" b="1" dirty="0" smtClean="0"/>
                        <a:t>Discretionary</a:t>
                      </a:r>
                      <a:r>
                        <a:rPr lang="en-CA" sz="1500" b="1" baseline="0" dirty="0" smtClean="0"/>
                        <a:t> exemptions specific to FIPPA</a:t>
                      </a:r>
                      <a:r>
                        <a:rPr lang="en-CA" sz="1500" baseline="0" dirty="0" smtClean="0"/>
                        <a:t>: </a:t>
                      </a:r>
                      <a:br>
                        <a:rPr lang="en-CA" sz="1500" baseline="0" dirty="0" smtClean="0"/>
                      </a:br>
                      <a:r>
                        <a:rPr lang="en-CA" sz="1500" baseline="0" dirty="0" smtClean="0"/>
                        <a:t>defence (s. 16); relations with other governments (s. 15); species at risk (s.21.1)</a:t>
                      </a:r>
                      <a:endParaRPr lang="en-C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500" b="1" dirty="0" smtClean="0"/>
                        <a:t>Discretionary</a:t>
                      </a:r>
                      <a:r>
                        <a:rPr lang="en-CA" sz="1500" b="1" baseline="0" dirty="0" smtClean="0"/>
                        <a:t> exemption specific to MFIPPA</a:t>
                      </a:r>
                      <a:r>
                        <a:rPr lang="en-CA" sz="1500" baseline="0" dirty="0" smtClean="0"/>
                        <a:t>: </a:t>
                      </a:r>
                      <a:br>
                        <a:rPr lang="en-CA" sz="1500" baseline="0" dirty="0" smtClean="0"/>
                      </a:br>
                      <a:r>
                        <a:rPr lang="en-CA" sz="1500" baseline="0" dirty="0" smtClean="0"/>
                        <a:t>draft by-laws and records of closed municipal meetings (s. 6)</a:t>
                      </a:r>
                      <a:endParaRPr lang="en-CA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20334">
                <a:tc gridSpan="2">
                  <a:txBody>
                    <a:bodyPr/>
                    <a:lstStyle/>
                    <a:p>
                      <a:r>
                        <a:rPr lang="en-CA" sz="1500" b="1" dirty="0" smtClean="0"/>
                        <a:t>Discretionary exemptions shared</a:t>
                      </a:r>
                      <a:r>
                        <a:rPr lang="en-CA" sz="1500" b="1" baseline="0" dirty="0" smtClean="0"/>
                        <a:t> by both</a:t>
                      </a:r>
                      <a:r>
                        <a:rPr lang="en-CA" sz="1500" baseline="0" dirty="0" smtClean="0"/>
                        <a:t>: </a:t>
                      </a:r>
                    </a:p>
                    <a:p>
                      <a:r>
                        <a:rPr lang="en-CA" sz="1500" baseline="0" dirty="0" smtClean="0"/>
                        <a:t>advice to government (s.13/s. 7); law enforcement (s.14/s.8); Civil Remedies Act (s.14.1/s.8.1); Prohibiting Profiting from Recounting Crimes Act (s.14.2/s.8.2); relations with Aboriginal communities (s.15.1/s.9.1); Economic &amp; other interests of Ontario (s.18/s.11); Solicitor-client privilege (s.19/s.12); Danger to safety or health (s.20/s.13); Information soon to be published (s.22/s.15)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81000" y="6149116"/>
            <a:ext cx="7848600" cy="507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/>
              <a:t>Mandatory: a record that falls under a mandatory exemption cannot be disclosed unless the institution obtains the consent of the affected party; Discretionary: means that refusing access to a record is permitted, but not required.</a:t>
            </a:r>
            <a:endParaRPr lang="en-CA" sz="1200" dirty="0"/>
          </a:p>
        </p:txBody>
      </p:sp>
    </p:spTree>
    <p:extLst>
      <p:ext uri="{BB962C8B-B14F-4D97-AF65-F5344CB8AC3E}">
        <p14:creationId xmlns:p14="http://schemas.microsoft.com/office/powerpoint/2010/main" val="4180385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6640822"/>
              </p:ext>
            </p:extLst>
          </p:nvPr>
        </p:nvGraphicFramePr>
        <p:xfrm>
          <a:off x="304800" y="228600"/>
          <a:ext cx="7924800" cy="58721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8591">
                <a:tc>
                  <a:txBody>
                    <a:bodyPr/>
                    <a:lstStyle/>
                    <a:p>
                      <a:r>
                        <a:rPr lang="en-CA" dirty="0" smtClean="0"/>
                        <a:t>TOP</a:t>
                      </a:r>
                      <a:r>
                        <a:rPr lang="en-CA" baseline="0" dirty="0" smtClean="0"/>
                        <a:t> TIPS / THINGS TO KNOW or KEEP IN MIND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209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CA" b="1" dirty="0" smtClean="0"/>
                        <a:t>Wording</a:t>
                      </a:r>
                      <a:r>
                        <a:rPr lang="en-CA" b="1" baseline="0" dirty="0" smtClean="0"/>
                        <a:t> your request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dirty="0" smtClean="0"/>
                        <a:t>Talk to the FOI office before</a:t>
                      </a:r>
                      <a:r>
                        <a:rPr lang="en-CA" baseline="0" dirty="0" smtClean="0"/>
                        <a:t> submitting</a:t>
                      </a:r>
                      <a:endParaRPr lang="en-CA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baseline="0" dirty="0" smtClean="0"/>
                        <a:t>Online resource: Freedom of Information and Protection of Privacy Manual – ontario.ca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CA" b="1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7769">
                <a:tc>
                  <a:txBody>
                    <a:bodyPr/>
                    <a:lstStyle/>
                    <a:p>
                      <a:r>
                        <a:rPr lang="en-CA" b="1" baseline="0" dirty="0" smtClean="0"/>
                        <a:t>Fees &amp; fee waivers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dirty="0" smtClean="0"/>
                        <a:t>Time extensions for volume and notice to third parties</a:t>
                      </a:r>
                    </a:p>
                    <a:p>
                      <a:endParaRPr lang="en-CA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b="1" dirty="0" smtClean="0"/>
                        <a:t>Right of appeal to requesters and affected parties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dirty="0" smtClean="0"/>
                        <a:t>M</a:t>
                      </a:r>
                      <a:r>
                        <a:rPr lang="en-CA" baseline="0" dirty="0" smtClean="0"/>
                        <a:t>ay request a review of access decisions under the legislation to the Information &amp; Privacy Commissioner (IPC).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baseline="0" dirty="0" smtClean="0"/>
                        <a:t>Appeals can happen at any stage in the process and for a variety of reasons - fees, time extensions, and deemed refusals may all be appealed.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CA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8591">
                <a:tc>
                  <a:txBody>
                    <a:bodyPr/>
                    <a:lstStyle/>
                    <a:p>
                      <a:r>
                        <a:rPr lang="en-CA" b="1" baseline="0" dirty="0" smtClean="0"/>
                        <a:t>IPC posts access decisions / access to information orders </a:t>
                      </a:r>
                      <a:endParaRPr lang="en-CA" b="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baseline="0" dirty="0" smtClean="0"/>
                        <a:t>While not precedent setting, useful in seeing how other appeals have been resolved (i.e. providing access, full or partial, or denial)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baseline="0" dirty="0" smtClean="0">
                          <a:hlinkClick r:id="rId2"/>
                        </a:rPr>
                        <a:t>https://www.ipc.on.ca/decisions/</a:t>
                      </a:r>
                      <a:r>
                        <a:rPr lang="en-CA" baseline="0" dirty="0" smtClean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03168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343</Words>
  <Application>Microsoft Office PowerPoint</Application>
  <PresentationFormat>On-screen Show (4:3)</PresentationFormat>
  <Paragraphs>27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MGS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Maharaj, Marisa (MOF)</dc:creator>
  <cp:lastModifiedBy>Whitmell, Vicki</cp:lastModifiedBy>
  <cp:revision>9</cp:revision>
  <dcterms:created xsi:type="dcterms:W3CDTF">2018-11-27T14:35:30Z</dcterms:created>
  <dcterms:modified xsi:type="dcterms:W3CDTF">2018-12-12T18:45:59Z</dcterms:modified>
</cp:coreProperties>
</file>