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323" r:id="rId3"/>
    <p:sldId id="327" r:id="rId4"/>
    <p:sldId id="338" r:id="rId5"/>
    <p:sldId id="328" r:id="rId6"/>
    <p:sldId id="336" r:id="rId7"/>
    <p:sldId id="340" r:id="rId8"/>
  </p:sldIdLst>
  <p:sldSz cx="89995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Ross" initials="RR" lastIdx="7" clrIdx="0">
    <p:extLst>
      <p:ext uri="{19B8F6BF-5375-455C-9EA6-DF929625EA0E}">
        <p15:presenceInfo xmlns:p15="http://schemas.microsoft.com/office/powerpoint/2012/main" userId="S-1-5-21-3528513905-3373930309-1385917738-3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45"/>
    <a:srgbClr val="75619B"/>
    <a:srgbClr val="BC5B80"/>
    <a:srgbClr val="009A46"/>
    <a:srgbClr val="91132B"/>
    <a:srgbClr val="9C1B39"/>
    <a:srgbClr val="21A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74656" autoAdjust="0"/>
  </p:normalViewPr>
  <p:slideViewPr>
    <p:cSldViewPr snapToGrid="0" snapToObjects="1">
      <p:cViewPr varScale="1">
        <p:scale>
          <a:sx n="86" d="100"/>
          <a:sy n="86" d="100"/>
        </p:scale>
        <p:origin x="2370" y="84"/>
      </p:cViewPr>
      <p:guideLst>
        <p:guide orient="horz" pos="2160"/>
        <p:guide pos="2834"/>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AD36D2-9427-2C48-B290-786E95CBC9B6}" type="datetimeFigureOut">
              <a:rPr lang="en-CA" smtClean="0"/>
              <a:t>2018-12-10</a:t>
            </a:fld>
            <a:endParaRPr lang="en-CA" dirty="0"/>
          </a:p>
        </p:txBody>
      </p:sp>
      <p:sp>
        <p:nvSpPr>
          <p:cNvPr id="4" name="Slide Image Placeholder 3"/>
          <p:cNvSpPr>
            <a:spLocks noGrp="1" noRot="1" noChangeAspect="1"/>
          </p:cNvSpPr>
          <p:nvPr>
            <p:ph type="sldImg" idx="2"/>
          </p:nvPr>
        </p:nvSpPr>
        <p:spPr>
          <a:xfrm>
            <a:off x="1446213" y="1162050"/>
            <a:ext cx="4117975"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E8C9AD-3E43-6D40-9303-93F5324D15A6}" type="slidenum">
              <a:rPr lang="en-CA" smtClean="0"/>
              <a:t>‹#›</a:t>
            </a:fld>
            <a:endParaRPr lang="en-CA" dirty="0"/>
          </a:p>
        </p:txBody>
      </p:sp>
    </p:spTree>
    <p:extLst>
      <p:ext uri="{BB962C8B-B14F-4D97-AF65-F5344CB8AC3E}">
        <p14:creationId xmlns:p14="http://schemas.microsoft.com/office/powerpoint/2010/main" val="45123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1</a:t>
            </a:fld>
            <a:endParaRPr lang="en-CA" dirty="0"/>
          </a:p>
        </p:txBody>
      </p:sp>
    </p:spTree>
    <p:extLst>
      <p:ext uri="{BB962C8B-B14F-4D97-AF65-F5344CB8AC3E}">
        <p14:creationId xmlns:p14="http://schemas.microsoft.com/office/powerpoint/2010/main" val="2032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Brief overview of CRKN</a:t>
            </a:r>
          </a:p>
          <a:p>
            <a:endParaRPr lang="en-CA" dirty="0" smtClean="0"/>
          </a:p>
          <a:p>
            <a:r>
              <a:rPr lang="en-CA" sz="1200" b="0" i="0" kern="1200" dirty="0" smtClean="0">
                <a:solidFill>
                  <a:schemeClr val="tx1"/>
                </a:solidFill>
                <a:effectLst/>
                <a:latin typeface="+mn-lt"/>
                <a:ea typeface="+mn-ea"/>
                <a:cs typeface="+mn-cs"/>
              </a:rPr>
              <a:t>CRKN is a partnership of 75 Canadian universities, dedicated to expanding digital content for the academic research and teaching enterprise in Canada.</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On</a:t>
            </a:r>
            <a:r>
              <a:rPr lang="en-CA" sz="1200" b="0" i="0" kern="1200" baseline="0" dirty="0" smtClean="0">
                <a:solidFill>
                  <a:schemeClr val="tx1"/>
                </a:solidFill>
                <a:effectLst/>
                <a:latin typeface="+mn-lt"/>
                <a:ea typeface="+mn-ea"/>
                <a:cs typeface="+mn-cs"/>
              </a:rPr>
              <a:t> behalf of our members, we undertake large scale content acquisition and licensing activities. We negotiate and manage over 50 licenses with Canadian and international publishers to provide essential research and teaching content in Canada’s universities.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In addition to licensing, we also provide a number of tools and services that are designed in consultation with members with a focus on:</a:t>
            </a:r>
          </a:p>
          <a:p>
            <a:pPr marL="171450" indent="-171450">
              <a:buFont typeface="Arial" panose="020B0604020202020204" pitchFamily="34" charset="0"/>
              <a:buChar char="•"/>
            </a:pPr>
            <a:r>
              <a:rPr lang="en-CA" dirty="0" smtClean="0"/>
              <a:t>Sustainable scholarly communication</a:t>
            </a:r>
          </a:p>
          <a:p>
            <a:pPr marL="171450" indent="-171450">
              <a:buFont typeface="Arial" panose="020B0604020202020204" pitchFamily="34" charset="0"/>
              <a:buChar char="•"/>
            </a:pPr>
            <a:r>
              <a:rPr lang="en-CA" dirty="0" smtClean="0"/>
              <a:t>Open access initiatives</a:t>
            </a:r>
          </a:p>
          <a:p>
            <a:pPr marL="171450" indent="-171450">
              <a:buFont typeface="Arial" panose="020B0604020202020204" pitchFamily="34" charset="0"/>
              <a:buChar char="•"/>
            </a:pPr>
            <a:r>
              <a:rPr lang="en-CA" dirty="0" smtClean="0"/>
              <a:t>Evidence-based collection management </a:t>
            </a:r>
          </a:p>
          <a:p>
            <a:pPr marL="171450" indent="-171450">
              <a:buFont typeface="Arial" panose="020B0604020202020204" pitchFamily="34" charset="0"/>
              <a:buChar char="•"/>
            </a:pPr>
            <a:r>
              <a:rPr lang="en-CA" dirty="0" smtClean="0"/>
              <a:t>Digital research infrastructure </a:t>
            </a: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2</a:t>
            </a:fld>
            <a:endParaRPr lang="en-CA" dirty="0"/>
          </a:p>
        </p:txBody>
      </p:sp>
    </p:spTree>
    <p:extLst>
      <p:ext uri="{BB962C8B-B14F-4D97-AF65-F5344CB8AC3E}">
        <p14:creationId xmlns:p14="http://schemas.microsoft.com/office/powerpoint/2010/main" val="12257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Canadiana</a:t>
            </a:r>
            <a:r>
              <a:rPr lang="en-CA" baseline="0" dirty="0" smtClean="0"/>
              <a:t> has been preserving Canada’s documentary heritage for over 40 years. Working with partners and stakeholders, Canadiana digitizes, preserves and makes accessible its own collections and it also provides digitization, access and preservation expertise and services to institutions and organizations in Canada. </a:t>
            </a:r>
            <a:endParaRPr lang="en-CA" dirty="0" smtClean="0"/>
          </a:p>
          <a:p>
            <a:endParaRPr lang="en-CA" dirty="0" smtClean="0"/>
          </a:p>
          <a:p>
            <a:r>
              <a:rPr lang="en-CA" dirty="0" smtClean="0"/>
              <a:t>Canadiana has digitized over 70 million pages. </a:t>
            </a:r>
          </a:p>
          <a:p>
            <a:endParaRPr lang="en-CA" b="0" dirty="0" smtClean="0">
              <a:effectLst/>
            </a:endParaRPr>
          </a:p>
          <a:p>
            <a:pPr marL="0" indent="0">
              <a:buNone/>
            </a:pPr>
            <a:r>
              <a:rPr lang="en-CA" sz="1200" dirty="0" smtClean="0"/>
              <a:t>Canadiana Online (2018-   )</a:t>
            </a:r>
          </a:p>
          <a:p>
            <a:pPr marL="0" indent="0">
              <a:buNone/>
            </a:pPr>
            <a:r>
              <a:rPr lang="en-CA" sz="1200" dirty="0" err="1" smtClean="0"/>
              <a:t>Héritage</a:t>
            </a:r>
            <a:r>
              <a:rPr lang="en-CA" sz="1200" dirty="0" smtClean="0"/>
              <a:t> (2013-  )</a:t>
            </a:r>
          </a:p>
          <a:p>
            <a:pPr marL="0" indent="0">
              <a:buNone/>
            </a:pPr>
            <a:r>
              <a:rPr lang="fr-CA" sz="1200" dirty="0" err="1" smtClean="0"/>
              <a:t>Early</a:t>
            </a:r>
            <a:r>
              <a:rPr lang="fr-CA" sz="1200" dirty="0" smtClean="0"/>
              <a:t> Canadiana Online (1999-2017)</a:t>
            </a:r>
            <a:endParaRPr lang="en-CA" sz="1200" dirty="0" smtClean="0"/>
          </a:p>
          <a:p>
            <a:endParaRPr lang="en-US" b="0" dirty="0" smtClean="0">
              <a:effectLst/>
            </a:endParaRPr>
          </a:p>
          <a:p>
            <a:r>
              <a:rPr lang="en-CA" sz="1200" b="0" i="0" kern="1200" baseline="0" dirty="0" smtClean="0">
                <a:solidFill>
                  <a:schemeClr val="tx1"/>
                </a:solidFill>
                <a:effectLst/>
                <a:latin typeface="+mn-lt"/>
                <a:ea typeface="+mn-ea"/>
                <a:cs typeface="+mn-cs"/>
              </a:rPr>
              <a:t>Canadiana also has one of only six certified Trustworthy Digital Repositories</a:t>
            </a:r>
          </a:p>
          <a:p>
            <a:endParaRPr lang="en-CA" sz="1200" b="0" i="0" kern="1200" baseline="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3</a:t>
            </a:fld>
            <a:endParaRPr lang="en-CA" dirty="0"/>
          </a:p>
        </p:txBody>
      </p:sp>
    </p:spTree>
    <p:extLst>
      <p:ext uri="{BB962C8B-B14F-4D97-AF65-F5344CB8AC3E}">
        <p14:creationId xmlns:p14="http://schemas.microsoft.com/office/powerpoint/2010/main" val="107533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 many of you know, in April of this year, CRKN and Canadiana.org merged as a combined organization. This was the conclusion of over two years of discovery, discussion, and planning. </a:t>
            </a:r>
            <a:endParaRPr lang="en-CA" dirty="0" smtClean="0"/>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4</a:t>
            </a:fld>
            <a:endParaRPr lang="en-CA" dirty="0"/>
          </a:p>
        </p:txBody>
      </p:sp>
    </p:spTree>
    <p:extLst>
      <p:ext uri="{BB962C8B-B14F-4D97-AF65-F5344CB8AC3E}">
        <p14:creationId xmlns:p14="http://schemas.microsoft.com/office/powerpoint/2010/main" val="412611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baseline="0" dirty="0" smtClean="0">
                <a:solidFill>
                  <a:schemeClr val="tx1"/>
                </a:solidFill>
                <a:effectLst/>
                <a:latin typeface="+mn-lt"/>
                <a:ea typeface="+mn-ea"/>
                <a:cs typeface="+mn-cs"/>
              </a:rPr>
              <a:t>As a combined organization, we have the opportunity to work collectively toward shared goals of digitization, preservation and access to our digital documentary heritage. There is also the opportunity to leverage </a:t>
            </a:r>
            <a:r>
              <a:rPr lang="en-CA" sz="1200" b="0" i="0" kern="1200" baseline="0" dirty="0" err="1" smtClean="0">
                <a:solidFill>
                  <a:schemeClr val="tx1"/>
                </a:solidFill>
                <a:effectLst/>
                <a:latin typeface="+mn-lt"/>
                <a:ea typeface="+mn-ea"/>
                <a:cs typeface="+mn-cs"/>
              </a:rPr>
              <a:t>Canadiana’s</a:t>
            </a:r>
            <a:r>
              <a:rPr lang="en-CA" sz="1200" b="0" i="0" kern="1200" baseline="0" dirty="0" smtClean="0">
                <a:solidFill>
                  <a:schemeClr val="tx1"/>
                </a:solidFill>
                <a:effectLst/>
                <a:latin typeface="+mn-lt"/>
                <a:ea typeface="+mn-ea"/>
                <a:cs typeface="+mn-cs"/>
              </a:rPr>
              <a:t> TDR to support CRKN’s members and to advance open access and expand access to digital collections.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CRKN and Canadiana also had a overlapping membership - as a combined organization, we can develop programs and services to meet the needs of our members and our expanded stakeholder community. </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Through the combination, a number of efficiencies and economies of scale have been realized – making us more available to respond to shifting and developing member and community needs. </a:t>
            </a:r>
          </a:p>
          <a:p>
            <a:endParaRPr lang="en-CA" sz="1200" b="0" i="0" kern="1200" baseline="0" dirty="0" smtClean="0">
              <a:solidFill>
                <a:schemeClr val="tx1"/>
              </a:solidFill>
              <a:effectLst/>
              <a:latin typeface="+mn-lt"/>
              <a:ea typeface="+mn-ea"/>
              <a:cs typeface="+mn-cs"/>
            </a:endParaRPr>
          </a:p>
          <a:p>
            <a:pPr marL="285750" indent="-285750">
              <a:buFont typeface="Arial" panose="020B0604020202020204" pitchFamily="34" charset="0"/>
              <a:buChar char="•"/>
            </a:pPr>
            <a:r>
              <a:rPr lang="en-CA" dirty="0" smtClean="0">
                <a:solidFill>
                  <a:srgbClr val="2C3F45"/>
                </a:solidFill>
                <a:latin typeface="Arial" panose="020B0604020202020204" pitchFamily="34" charset="0"/>
                <a:ea typeface="Arial" charset="0"/>
                <a:cs typeface="Arial" panose="020B0604020202020204" pitchFamily="34" charset="0"/>
              </a:rPr>
              <a:t>Opportunities to centralize administration and governance </a:t>
            </a:r>
          </a:p>
          <a:p>
            <a:pPr marL="285750" indent="-285750">
              <a:buFont typeface="Arial" panose="020B0604020202020204" pitchFamily="34" charset="0"/>
              <a:buChar char="•"/>
            </a:pPr>
            <a:r>
              <a:rPr lang="en-CA" dirty="0" smtClean="0">
                <a:solidFill>
                  <a:srgbClr val="2C3F45"/>
                </a:solidFill>
                <a:latin typeface="Arial" panose="020B0604020202020204" pitchFamily="34" charset="0"/>
                <a:ea typeface="Arial" charset="0"/>
                <a:cs typeface="Arial" panose="020B0604020202020204" pitchFamily="34" charset="0"/>
              </a:rPr>
              <a:t>Ability to develop cross-functional teams to meet the needs of members</a:t>
            </a: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E8C9AD-3E43-6D40-9303-93F5324D15A6}" type="slidenum">
              <a:rPr lang="en-CA" smtClean="0"/>
              <a:t>5</a:t>
            </a:fld>
            <a:endParaRPr lang="en-CA" dirty="0"/>
          </a:p>
        </p:txBody>
      </p:sp>
    </p:spTree>
    <p:extLst>
      <p:ext uri="{BB962C8B-B14F-4D97-AF65-F5344CB8AC3E}">
        <p14:creationId xmlns:p14="http://schemas.microsoft.com/office/powerpoint/2010/main" val="367496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As of January 1, 2019, 60 million pages of Canadian digital documentary heritage will be available at no charge to users. </a:t>
            </a:r>
          </a:p>
          <a:p>
            <a:pPr marL="171450" indent="-171450">
              <a:buFont typeface="Arial" panose="020B0604020202020204" pitchFamily="34" charset="0"/>
              <a:buChar char="•"/>
            </a:pPr>
            <a:r>
              <a:rPr lang="en-CA" dirty="0" smtClean="0"/>
              <a:t>The Canadiana Online Terms of Service will also be updated to reflect this and we will</a:t>
            </a:r>
            <a:r>
              <a:rPr lang="en-CA" baseline="0" dirty="0" smtClean="0"/>
              <a:t> be working with the Preservation and Access Committee to determine rights statements for </a:t>
            </a:r>
            <a:r>
              <a:rPr lang="en-CA" baseline="0" smtClean="0"/>
              <a:t>the content. </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 removal of the subscription paywall and user fee does not mean that there are no longer costs associated with the continued maintenance and development of this content.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Ongoing costs and support for Canadiana collections comes from CRKN members who have made a three-year commitment to fund the development of the collections and access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 In the coming year, CRKN is looking to make critical updates to its platform, increasing the ability to find and use Canadiana content. CRKN also plans to eventually make the Canadiana collections available as open access which would entail a review and implementation of user rights statements.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These developments will once again increase ease of use and access to the collections, eventually making them more readily available in research settings and to the general public. </a:t>
            </a:r>
          </a:p>
          <a:p>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6</a:t>
            </a:fld>
            <a:endParaRPr lang="en-CA" dirty="0"/>
          </a:p>
        </p:txBody>
      </p:sp>
    </p:spTree>
    <p:extLst>
      <p:ext uri="{BB962C8B-B14F-4D97-AF65-F5344CB8AC3E}">
        <p14:creationId xmlns:p14="http://schemas.microsoft.com/office/powerpoint/2010/main" val="302047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SASCHA</a:t>
            </a:r>
            <a:endParaRPr lang="en-CA" dirty="0"/>
          </a:p>
        </p:txBody>
      </p:sp>
      <p:sp>
        <p:nvSpPr>
          <p:cNvPr id="4" name="Slide Number Placeholder 3"/>
          <p:cNvSpPr>
            <a:spLocks noGrp="1"/>
          </p:cNvSpPr>
          <p:nvPr>
            <p:ph type="sldNum" sz="quarter" idx="10"/>
          </p:nvPr>
        </p:nvSpPr>
        <p:spPr/>
        <p:txBody>
          <a:bodyPr/>
          <a:lstStyle/>
          <a:p>
            <a:fld id="{01E8C9AD-3E43-6D40-9303-93F5324D15A6}" type="slidenum">
              <a:rPr lang="en-CA" smtClean="0"/>
              <a:t>7</a:t>
            </a:fld>
            <a:endParaRPr lang="en-CA" dirty="0"/>
          </a:p>
        </p:txBody>
      </p:sp>
    </p:spTree>
    <p:extLst>
      <p:ext uri="{BB962C8B-B14F-4D97-AF65-F5344CB8AC3E}">
        <p14:creationId xmlns:p14="http://schemas.microsoft.com/office/powerpoint/2010/main" val="302533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7000" y="4664356"/>
            <a:ext cx="5023108" cy="1096277"/>
          </a:xfrm>
        </p:spPr>
        <p:txBody>
          <a:bodyPr anchor="b">
            <a:normAutofit/>
          </a:bodyPr>
          <a:lstStyle>
            <a:lvl1pPr algn="l">
              <a:defRPr sz="2800" b="0" i="0">
                <a:solidFill>
                  <a:schemeClr val="bg1"/>
                </a:solidFill>
                <a:latin typeface="Arial" charset="0"/>
                <a:ea typeface="Arial" charset="0"/>
                <a:cs typeface="Arial" charset="0"/>
              </a:defRPr>
            </a:lvl1pPr>
          </a:lstStyle>
          <a:p>
            <a:r>
              <a:rPr lang="en-CA" noProof="0" dirty="0"/>
              <a:t>Click to edit </a:t>
            </a:r>
            <a:br>
              <a:rPr lang="en-CA" noProof="0" dirty="0"/>
            </a:br>
            <a:r>
              <a:rPr lang="en-CA" noProof="0" dirty="0"/>
              <a:t>Master title style</a:t>
            </a:r>
          </a:p>
        </p:txBody>
      </p:sp>
      <p:sp>
        <p:nvSpPr>
          <p:cNvPr id="3" name="Subtitle 2"/>
          <p:cNvSpPr>
            <a:spLocks noGrp="1"/>
          </p:cNvSpPr>
          <p:nvPr>
            <p:ph type="subTitle" idx="1"/>
          </p:nvPr>
        </p:nvSpPr>
        <p:spPr>
          <a:xfrm>
            <a:off x="537000" y="5852709"/>
            <a:ext cx="5023108" cy="588197"/>
          </a:xfrm>
        </p:spPr>
        <p:txBody>
          <a:bodyPr rIns="72000">
            <a:normAutofit/>
          </a:bodyPr>
          <a:lstStyle>
            <a:lvl1pPr marL="0" indent="0" algn="l">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Click to edit Master subtitle style</a:t>
            </a:r>
          </a:p>
        </p:txBody>
      </p:sp>
    </p:spTree>
    <p:extLst>
      <p:ext uri="{BB962C8B-B14F-4D97-AF65-F5344CB8AC3E}">
        <p14:creationId xmlns:p14="http://schemas.microsoft.com/office/powerpoint/2010/main" val="20972982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4" name="Slide Number Placeholder 5">
            <a:extLst>
              <a:ext uri="{FF2B5EF4-FFF2-40B4-BE49-F238E27FC236}">
                <a16:creationId xmlns:a16="http://schemas.microsoft.com/office/drawing/2014/main" id="{FD1AAF22-06E9-494C-8A7E-C5A8C65A5EBB}"/>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5" name="Straight Connector 8">
            <a:extLst>
              <a:ext uri="{FF2B5EF4-FFF2-40B4-BE49-F238E27FC236}">
                <a16:creationId xmlns:a16="http://schemas.microsoft.com/office/drawing/2014/main" id="{076E1AAE-6555-6443-9BFD-7FAA8930A134}"/>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6" name="Picture 12">
            <a:extLst>
              <a:ext uri="{FF2B5EF4-FFF2-40B4-BE49-F238E27FC236}">
                <a16:creationId xmlns:a16="http://schemas.microsoft.com/office/drawing/2014/main" id="{85495D50-1862-9B47-96ED-4B01200158C3}"/>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7" name="Picture 13">
            <a:extLst>
              <a:ext uri="{FF2B5EF4-FFF2-40B4-BE49-F238E27FC236}">
                <a16:creationId xmlns:a16="http://schemas.microsoft.com/office/drawing/2014/main" id="{0CE69C4A-CAEC-3D47-8049-AF8C70880759}"/>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33621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3" name="Slide Number Placeholder 5">
            <a:extLst>
              <a:ext uri="{FF2B5EF4-FFF2-40B4-BE49-F238E27FC236}">
                <a16:creationId xmlns:a16="http://schemas.microsoft.com/office/drawing/2014/main" id="{B46A8B62-DB3D-2F40-A547-C9FDD275D61B}"/>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id="{88C32CCD-A8F7-DF48-A908-2DAB23654D5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id="{E642E0C6-6A43-1E48-A87C-950635AA43E0}"/>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id="{EA3D6866-F05C-0240-821D-54CC99487825}"/>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107247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3" name="Slide Number Placeholder 5">
            <a:extLst>
              <a:ext uri="{FF2B5EF4-FFF2-40B4-BE49-F238E27FC236}">
                <a16:creationId xmlns:a16="http://schemas.microsoft.com/office/drawing/2014/main" id="{9FAD3846-6803-3A40-BAA5-3143268116DA}"/>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id="{4A865D85-DEE6-2E42-AECA-55FD9F5CAE6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id="{B0ECDE71-ADA4-9B46-A42A-40A2B91E7A5C}"/>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id="{4F1D81FC-0B81-214A-8C28-02F00C2B0703}"/>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310545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3" name="Slide Number Placeholder 5">
            <a:extLst>
              <a:ext uri="{FF2B5EF4-FFF2-40B4-BE49-F238E27FC236}">
                <a16:creationId xmlns:a16="http://schemas.microsoft.com/office/drawing/2014/main" id="{31F4680E-21F6-3C44-A6F2-6049525E77D2}"/>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id="{0D65F4BE-0642-7F44-A120-53FDE5EEE44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id="{8766BB5B-BB84-4040-A278-9C30114F91D4}"/>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id="{18FB5F29-1192-4049-B6CE-7DDEF89A9C61}"/>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6129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id="{3761EAA4-BBCC-4148-96BA-167B9D2ABDDD}"/>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id="{67832ECB-0962-B44D-B55D-8A8F63DDDDFB}"/>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id="{6CFE4074-569D-5442-90BD-A009F92C455C}"/>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id="{2B1E94D3-9FCB-BE4B-AA8D-FA859D11D1BE}"/>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213589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id="{0A7618B7-805A-7E4B-8775-6E889EBCF088}"/>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id="{7BB72B06-94BD-5444-98A3-C0275A6F661F}"/>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id="{C2C03481-D382-9347-AB57-45A648F66C07}"/>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id="{41238205-FBD1-A342-8D0B-4B9F76BC03CA}"/>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83519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id="{22B6F211-8EE6-594C-805B-8889E21E754B}"/>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id="{DE1920D7-152A-0F4E-BE3D-C9F6B2A5AAC6}"/>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id="{B171558F-5163-C94C-8C25-72CF8E634D98}"/>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id="{8DBEBF1C-F5CF-A345-A338-E1A5F9ACCEE1}"/>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94819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p:txBody>
      </p: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a:t>Title of Slide (H2)</a:t>
            </a:r>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a:t>Slide Subtitle Here (H3)</a:t>
            </a:r>
          </a:p>
        </p:txBody>
      </p:sp>
      <p:sp>
        <p:nvSpPr>
          <p:cNvPr id="11" name="Slide Number Placeholder 5">
            <a:extLst>
              <a:ext uri="{FF2B5EF4-FFF2-40B4-BE49-F238E27FC236}">
                <a16:creationId xmlns:a16="http://schemas.microsoft.com/office/drawing/2014/main" id="{9F012BD8-26CB-B546-85B3-E66B3CB8921C}"/>
              </a:ext>
            </a:extLst>
          </p:cNvPr>
          <p:cNvSpPr>
            <a:spLocks noGrp="1"/>
          </p:cNvSpPr>
          <p:nvPr>
            <p:ph type="sldNum" sz="quarter" idx="12"/>
          </p:nvPr>
        </p:nvSpPr>
        <p:spPr>
          <a:xfrm>
            <a:off x="5625510"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7" name="Straight Connector 8">
            <a:extLst>
              <a:ext uri="{FF2B5EF4-FFF2-40B4-BE49-F238E27FC236}">
                <a16:creationId xmlns:a16="http://schemas.microsoft.com/office/drawing/2014/main" id="{0B683E3E-D440-DF47-BC6F-23A8F9F51DB4}"/>
              </a:ext>
            </a:extLst>
          </p:cNvPr>
          <p:cNvCxnSpPr>
            <a:cxnSpLocks/>
          </p:cNvCxnSpPr>
          <p:nvPr userDrawn="1"/>
        </p:nvCxnSpPr>
        <p:spPr>
          <a:xfrm flipH="1">
            <a:off x="3494756" y="6597783"/>
            <a:ext cx="5129481"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8" name="Picture 12">
            <a:extLst>
              <a:ext uri="{FF2B5EF4-FFF2-40B4-BE49-F238E27FC236}">
                <a16:creationId xmlns:a16="http://schemas.microsoft.com/office/drawing/2014/main" id="{5CEB7A44-E4F4-0444-A564-CFDB00ED609A}"/>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9" name="Picture 13">
            <a:extLst>
              <a:ext uri="{FF2B5EF4-FFF2-40B4-BE49-F238E27FC236}">
                <a16:creationId xmlns:a16="http://schemas.microsoft.com/office/drawing/2014/main" id="{042EB342-D059-E64A-AB4E-58793994580C}"/>
              </a:ext>
            </a:extLst>
          </p:cNvPr>
          <p:cNvPicPr>
            <a:picLocks noChangeAspect="1"/>
          </p:cNvPicPr>
          <p:nvPr userDrawn="1"/>
        </p:nvPicPr>
        <p:blipFill>
          <a:blip r:embed="rId4"/>
          <a:stretch>
            <a:fillRect/>
          </a:stretch>
        </p:blipFill>
        <p:spPr>
          <a:xfrm>
            <a:off x="3494756" y="6102417"/>
            <a:ext cx="801113" cy="347245"/>
          </a:xfrm>
          <a:prstGeom prst="rect">
            <a:avLst/>
          </a:prstGeom>
        </p:spPr>
      </p:pic>
    </p:spTree>
    <p:extLst>
      <p:ext uri="{BB962C8B-B14F-4D97-AF65-F5344CB8AC3E}">
        <p14:creationId xmlns:p14="http://schemas.microsoft.com/office/powerpoint/2010/main" val="779648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7259" y="1379589"/>
            <a:ext cx="4080608" cy="823912"/>
          </a:xfrm>
        </p:spPr>
        <p:txBody>
          <a:bodyPr anchor="t">
            <a:normAutofit/>
          </a:bodyPr>
          <a:lstStyle>
            <a:lvl1pPr marL="0" indent="0">
              <a:buNone/>
              <a:defRPr sz="2000" b="1" i="0" baseline="0">
                <a:solidFill>
                  <a:srgbClr val="21A29D"/>
                </a:solidFill>
                <a:latin typeface="Arial" charset="0"/>
                <a:ea typeface="Arial" charset="0"/>
                <a:cs typeface="Arial" charset="0"/>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CA" noProof="0" dirty="0"/>
              <a:t>Title of Bullets (H2)</a:t>
            </a:r>
          </a:p>
        </p:txBody>
      </p:sp>
      <p:sp>
        <p:nvSpPr>
          <p:cNvPr id="4" name="Content Placeholder 3"/>
          <p:cNvSpPr>
            <a:spLocks noGrp="1"/>
          </p:cNvSpPr>
          <p:nvPr>
            <p:ph sz="half" idx="2"/>
          </p:nvPr>
        </p:nvSpPr>
        <p:spPr>
          <a:xfrm>
            <a:off x="327259" y="2203501"/>
            <a:ext cx="4080608" cy="3239277"/>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rgbClr val="2C3F45"/>
                </a:solidFill>
                <a:latin typeface="Arial" charset="0"/>
                <a:ea typeface="Arial" charset="0"/>
                <a:cs typeface="Arial" charset="0"/>
              </a:defRPr>
            </a:lvl4pPr>
            <a:lvl5pPr>
              <a:defRPr sz="1600">
                <a:solidFill>
                  <a:srgbClr val="2C3F45"/>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Text Placeholder 4"/>
          <p:cNvSpPr>
            <a:spLocks noGrp="1"/>
          </p:cNvSpPr>
          <p:nvPr>
            <p:ph type="body" sz="quarter" idx="3" hasCustomPrompt="1"/>
          </p:nvPr>
        </p:nvSpPr>
        <p:spPr>
          <a:xfrm>
            <a:off x="4556016" y="1379589"/>
            <a:ext cx="4087469" cy="823912"/>
          </a:xfrm>
        </p:spPr>
        <p:txBody>
          <a:bodyPr anchor="t">
            <a:normAutofit/>
          </a:bodyPr>
          <a:lstStyle>
            <a:lvl1pPr marL="0" indent="0">
              <a:buNone/>
              <a:defRPr sz="2000" b="1" i="0">
                <a:solidFill>
                  <a:srgbClr val="21A29D"/>
                </a:solidFill>
                <a:latin typeface="Arial" charset="0"/>
                <a:ea typeface="Arial" charset="0"/>
                <a:cs typeface="Arial" charset="0"/>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CA" noProof="0" dirty="0"/>
              <a:t>Title of Bullets (H2)</a:t>
            </a:r>
          </a:p>
        </p:txBody>
      </p:sp>
      <p:sp>
        <p:nvSpPr>
          <p:cNvPr id="6" name="Content Placeholder 5"/>
          <p:cNvSpPr>
            <a:spLocks noGrp="1"/>
          </p:cNvSpPr>
          <p:nvPr>
            <p:ph sz="quarter" idx="4"/>
          </p:nvPr>
        </p:nvSpPr>
        <p:spPr>
          <a:xfrm>
            <a:off x="4556017" y="2203501"/>
            <a:ext cx="4087468" cy="3239277"/>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rgbClr val="2C3F45"/>
                </a:solidFill>
                <a:latin typeface="Arial" charset="0"/>
                <a:ea typeface="Arial" charset="0"/>
                <a:cs typeface="Arial" charset="0"/>
              </a:defRPr>
            </a:lvl4pPr>
            <a:lvl5pPr>
              <a:defRPr sz="1600">
                <a:solidFill>
                  <a:srgbClr val="2C3F45"/>
                </a:solidFill>
                <a:latin typeface="Arial" charset="0"/>
                <a:ea typeface="Arial" charset="0"/>
                <a:cs typeface="Arial" charset="0"/>
              </a:defRPr>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14" name="Slide Number Placeholder 5">
            <a:extLst>
              <a:ext uri="{FF2B5EF4-FFF2-40B4-BE49-F238E27FC236}">
                <a16:creationId xmlns:a16="http://schemas.microsoft.com/office/drawing/2014/main" id="{B1ECDB36-D94C-254F-89AE-17732A92CAE7}"/>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5" name="Straight Connector 8">
            <a:extLst>
              <a:ext uri="{FF2B5EF4-FFF2-40B4-BE49-F238E27FC236}">
                <a16:creationId xmlns:a16="http://schemas.microsoft.com/office/drawing/2014/main" id="{CCB383F8-0BB7-D34D-ADD9-307248283622}"/>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6" name="Picture 12">
            <a:extLst>
              <a:ext uri="{FF2B5EF4-FFF2-40B4-BE49-F238E27FC236}">
                <a16:creationId xmlns:a16="http://schemas.microsoft.com/office/drawing/2014/main" id="{5E67A6C2-9964-CB41-ABCA-353078C0D6A3}"/>
              </a:ext>
            </a:extLst>
          </p:cNvPr>
          <p:cNvPicPr>
            <a:picLocks noChangeAspect="1"/>
          </p:cNvPicPr>
          <p:nvPr userDrawn="1"/>
        </p:nvPicPr>
        <p:blipFill>
          <a:blip r:embed="rId2"/>
          <a:stretch>
            <a:fillRect/>
          </a:stretch>
        </p:blipFill>
        <p:spPr>
          <a:xfrm>
            <a:off x="8064618" y="6037506"/>
            <a:ext cx="442762" cy="459202"/>
          </a:xfrm>
          <a:prstGeom prst="rect">
            <a:avLst/>
          </a:prstGeom>
        </p:spPr>
      </p:pic>
      <p:pic>
        <p:nvPicPr>
          <p:cNvPr id="17" name="Picture 13">
            <a:extLst>
              <a:ext uri="{FF2B5EF4-FFF2-40B4-BE49-F238E27FC236}">
                <a16:creationId xmlns:a16="http://schemas.microsoft.com/office/drawing/2014/main" id="{B4737F8E-305C-6943-BA18-4F5F7A191F26}"/>
              </a:ext>
            </a:extLst>
          </p:cNvPr>
          <p:cNvPicPr>
            <a:picLocks noChangeAspect="1"/>
          </p:cNvPicPr>
          <p:nvPr userDrawn="1"/>
        </p:nvPicPr>
        <p:blipFill>
          <a:blip r:embed="rId3"/>
          <a:stretch>
            <a:fillRect/>
          </a:stretch>
        </p:blipFill>
        <p:spPr>
          <a:xfrm>
            <a:off x="279699" y="6102417"/>
            <a:ext cx="801113" cy="347245"/>
          </a:xfrm>
          <a:prstGeom prst="rect">
            <a:avLst/>
          </a:prstGeom>
        </p:spPr>
      </p:pic>
    </p:spTree>
    <p:extLst>
      <p:ext uri="{BB962C8B-B14F-4D97-AF65-F5344CB8AC3E}">
        <p14:creationId xmlns:p14="http://schemas.microsoft.com/office/powerpoint/2010/main" val="2067209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261" y="828577"/>
            <a:ext cx="7730488"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a:t>Title of Slide (H2)</a:t>
            </a:r>
          </a:p>
        </p:txBody>
      </p:sp>
      <p:sp>
        <p:nvSpPr>
          <p:cNvPr id="4" name="Text Placeholder 3"/>
          <p:cNvSpPr>
            <a:spLocks noGrp="1"/>
          </p:cNvSpPr>
          <p:nvPr>
            <p:ph type="body" sz="half" idx="2" hasCustomPrompt="1"/>
          </p:nvPr>
        </p:nvSpPr>
        <p:spPr>
          <a:xfrm>
            <a:off x="669260" y="1605504"/>
            <a:ext cx="3156716"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dolor sit.</a:t>
            </a:r>
          </a:p>
        </p:txBody>
      </p:sp>
      <p:sp>
        <p:nvSpPr>
          <p:cNvPr id="9" name="Picture Placeholder 2"/>
          <p:cNvSpPr>
            <a:spLocks noGrp="1" noChangeAspect="1"/>
          </p:cNvSpPr>
          <p:nvPr>
            <p:ph type="pic" idx="13" hasCustomPrompt="1"/>
          </p:nvPr>
        </p:nvSpPr>
        <p:spPr>
          <a:xfrm>
            <a:off x="3825976" y="1588974"/>
            <a:ext cx="4573772" cy="4258344"/>
          </a:xfrm>
        </p:spPr>
        <p:txBody>
          <a:bodyPr anchor="ctr">
            <a:normAutofit/>
          </a:bodyPr>
          <a:lstStyle>
            <a:lvl1pPr marL="0" indent="0" algn="ctr">
              <a:buNone/>
              <a:defRPr sz="1400">
                <a:solidFill>
                  <a:srgbClr val="21A29D"/>
                </a:solidFill>
                <a:latin typeface="Arial" charset="0"/>
                <a:ea typeface="Arial" charset="0"/>
                <a:cs typeface="Arial" charset="0"/>
              </a:defRPr>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CA" noProof="0" dirty="0"/>
              <a:t>PICTURE</a:t>
            </a:r>
          </a:p>
        </p:txBody>
      </p:sp>
      <p:sp>
        <p:nvSpPr>
          <p:cNvPr id="13" name="Slide Number Placeholder 5">
            <a:extLst>
              <a:ext uri="{FF2B5EF4-FFF2-40B4-BE49-F238E27FC236}">
                <a16:creationId xmlns:a16="http://schemas.microsoft.com/office/drawing/2014/main" id="{83C686FF-801C-554B-B4EE-9CB6DA03AF27}"/>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4" name="Straight Connector 8">
            <a:extLst>
              <a:ext uri="{FF2B5EF4-FFF2-40B4-BE49-F238E27FC236}">
                <a16:creationId xmlns:a16="http://schemas.microsoft.com/office/drawing/2014/main" id="{1B4D3785-890B-8843-ACB3-DABDDEDEF38F}"/>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5" name="Picture 12">
            <a:extLst>
              <a:ext uri="{FF2B5EF4-FFF2-40B4-BE49-F238E27FC236}">
                <a16:creationId xmlns:a16="http://schemas.microsoft.com/office/drawing/2014/main" id="{18FB0B55-65C1-B545-8453-517458803538}"/>
              </a:ext>
            </a:extLst>
          </p:cNvPr>
          <p:cNvPicPr>
            <a:picLocks noChangeAspect="1"/>
          </p:cNvPicPr>
          <p:nvPr userDrawn="1"/>
        </p:nvPicPr>
        <p:blipFill>
          <a:blip r:embed="rId2"/>
          <a:stretch>
            <a:fillRect/>
          </a:stretch>
        </p:blipFill>
        <p:spPr>
          <a:xfrm>
            <a:off x="8064618" y="6037506"/>
            <a:ext cx="442762" cy="459202"/>
          </a:xfrm>
          <a:prstGeom prst="rect">
            <a:avLst/>
          </a:prstGeom>
        </p:spPr>
      </p:pic>
      <p:pic>
        <p:nvPicPr>
          <p:cNvPr id="16" name="Picture 13">
            <a:extLst>
              <a:ext uri="{FF2B5EF4-FFF2-40B4-BE49-F238E27FC236}">
                <a16:creationId xmlns:a16="http://schemas.microsoft.com/office/drawing/2014/main" id="{985BE491-057C-CA4C-84B5-FDE5829D415C}"/>
              </a:ext>
            </a:extLst>
          </p:cNvPr>
          <p:cNvPicPr>
            <a:picLocks noChangeAspect="1"/>
          </p:cNvPicPr>
          <p:nvPr userDrawn="1"/>
        </p:nvPicPr>
        <p:blipFill>
          <a:blip r:embed="rId3"/>
          <a:stretch>
            <a:fillRect/>
          </a:stretch>
        </p:blipFill>
        <p:spPr>
          <a:xfrm>
            <a:off x="279699" y="6102417"/>
            <a:ext cx="801113" cy="347245"/>
          </a:xfrm>
          <a:prstGeom prst="rect">
            <a:avLst/>
          </a:prstGeom>
        </p:spPr>
      </p:pic>
    </p:spTree>
    <p:extLst>
      <p:ext uri="{BB962C8B-B14F-4D97-AF65-F5344CB8AC3E}">
        <p14:creationId xmlns:p14="http://schemas.microsoft.com/office/powerpoint/2010/main" val="6957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7"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8" name="Slide Number Placeholder 5"/>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9" name="Straight Connector 8"/>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8064618" y="6037506"/>
            <a:ext cx="442762" cy="459202"/>
          </a:xfrm>
          <a:prstGeom prst="rect">
            <a:avLst/>
          </a:prstGeom>
        </p:spPr>
      </p:pic>
      <p:pic>
        <p:nvPicPr>
          <p:cNvPr id="14" name="Picture 13"/>
          <p:cNvPicPr>
            <a:picLocks noChangeAspect="1"/>
          </p:cNvPicPr>
          <p:nvPr userDrawn="1"/>
        </p:nvPicPr>
        <p:blipFill>
          <a:blip r:embed="rId4"/>
          <a:stretch>
            <a:fillRect/>
          </a:stretch>
        </p:blipFill>
        <p:spPr>
          <a:xfrm>
            <a:off x="279699" y="6102417"/>
            <a:ext cx="801113" cy="347245"/>
          </a:xfrm>
          <a:prstGeom prst="rect">
            <a:avLst/>
          </a:prstGeom>
        </p:spPr>
      </p:pic>
    </p:spTree>
    <p:extLst>
      <p:ext uri="{BB962C8B-B14F-4D97-AF65-F5344CB8AC3E}">
        <p14:creationId xmlns:p14="http://schemas.microsoft.com/office/powerpoint/2010/main" val="524133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261" y="828577"/>
            <a:ext cx="7730488"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a:t>Title of Slide (H2)</a:t>
            </a:r>
          </a:p>
        </p:txBody>
      </p:sp>
      <p:sp>
        <p:nvSpPr>
          <p:cNvPr id="4" name="Text Placeholder 3"/>
          <p:cNvSpPr>
            <a:spLocks noGrp="1"/>
          </p:cNvSpPr>
          <p:nvPr>
            <p:ph type="body" sz="half" idx="2" hasCustomPrompt="1"/>
          </p:nvPr>
        </p:nvSpPr>
        <p:spPr>
          <a:xfrm>
            <a:off x="669259" y="1605504"/>
            <a:ext cx="7730489"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dolor sit.</a:t>
            </a:r>
          </a:p>
        </p:txBody>
      </p:sp>
      <p:sp>
        <p:nvSpPr>
          <p:cNvPr id="12" name="Slide Number Placeholder 5">
            <a:extLst>
              <a:ext uri="{FF2B5EF4-FFF2-40B4-BE49-F238E27FC236}">
                <a16:creationId xmlns:a16="http://schemas.microsoft.com/office/drawing/2014/main" id="{45361E96-F10B-BA4F-92DC-8A42DF05F88A}"/>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3" name="Straight Connector 8">
            <a:extLst>
              <a:ext uri="{FF2B5EF4-FFF2-40B4-BE49-F238E27FC236}">
                <a16:creationId xmlns:a16="http://schemas.microsoft.com/office/drawing/2014/main" id="{8B5B704F-70CC-A041-A33E-2D2F65D56D11}"/>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4" name="Picture 12">
            <a:extLst>
              <a:ext uri="{FF2B5EF4-FFF2-40B4-BE49-F238E27FC236}">
                <a16:creationId xmlns:a16="http://schemas.microsoft.com/office/drawing/2014/main" id="{E5EC9FF8-5D59-354C-BDE5-61AB8CB73B43}"/>
              </a:ext>
            </a:extLst>
          </p:cNvPr>
          <p:cNvPicPr>
            <a:picLocks noChangeAspect="1"/>
          </p:cNvPicPr>
          <p:nvPr userDrawn="1"/>
        </p:nvPicPr>
        <p:blipFill>
          <a:blip r:embed="rId2"/>
          <a:stretch>
            <a:fillRect/>
          </a:stretch>
        </p:blipFill>
        <p:spPr>
          <a:xfrm>
            <a:off x="8064618" y="6037506"/>
            <a:ext cx="442762" cy="459202"/>
          </a:xfrm>
          <a:prstGeom prst="rect">
            <a:avLst/>
          </a:prstGeom>
        </p:spPr>
      </p:pic>
      <p:pic>
        <p:nvPicPr>
          <p:cNvPr id="15" name="Picture 13">
            <a:extLst>
              <a:ext uri="{FF2B5EF4-FFF2-40B4-BE49-F238E27FC236}">
                <a16:creationId xmlns:a16="http://schemas.microsoft.com/office/drawing/2014/main" id="{CB6380FC-5052-9241-BFB4-B6B1A6869C71}"/>
              </a:ext>
            </a:extLst>
          </p:cNvPr>
          <p:cNvPicPr>
            <a:picLocks noChangeAspect="1"/>
          </p:cNvPicPr>
          <p:nvPr userDrawn="1"/>
        </p:nvPicPr>
        <p:blipFill>
          <a:blip r:embed="rId3"/>
          <a:stretch>
            <a:fillRect/>
          </a:stretch>
        </p:blipFill>
        <p:spPr>
          <a:xfrm>
            <a:off x="279699" y="6102417"/>
            <a:ext cx="801113" cy="347245"/>
          </a:xfrm>
          <a:prstGeom prst="rect">
            <a:avLst/>
          </a:prstGeom>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8606" y="5172892"/>
            <a:ext cx="4492214" cy="1665172"/>
          </a:xfrm>
        </p:spPr>
        <p:txBody>
          <a:bodyPr>
            <a:normAutofit/>
          </a:bodyPr>
          <a:lstStyle>
            <a:lvl1pPr algn="r">
              <a:lnSpc>
                <a:spcPct val="100000"/>
              </a:lnSpc>
              <a:defRPr sz="1600" b="0" i="0">
                <a:solidFill>
                  <a:schemeClr val="bg1"/>
                </a:solidFill>
                <a:latin typeface="Arial" charset="0"/>
                <a:ea typeface="Arial" charset="0"/>
                <a:cs typeface="Arial" charset="0"/>
              </a:defRPr>
            </a:lvl1pPr>
          </a:lstStyle>
          <a:p>
            <a:r>
              <a:rPr lang="en-CA" noProof="0" dirty="0"/>
              <a:t>Name Here</a:t>
            </a:r>
            <a:br>
              <a:rPr lang="en-CA" noProof="0" dirty="0"/>
            </a:br>
            <a:r>
              <a:rPr lang="en-CA" sz="1400" noProof="0" dirty="0"/>
              <a:t>613.000.000</a:t>
            </a:r>
            <a:br>
              <a:rPr lang="en-CA" sz="1400" noProof="0" dirty="0"/>
            </a:br>
            <a:r>
              <a:rPr lang="en-CA" sz="1400" noProof="0" dirty="0"/>
              <a:t/>
            </a:r>
            <a:br>
              <a:rPr lang="en-CA" sz="1400" noProof="0" dirty="0"/>
            </a:br>
            <a:r>
              <a:rPr lang="en-CA" sz="1400" noProof="0" dirty="0"/>
              <a:t>000 </a:t>
            </a:r>
            <a:r>
              <a:rPr lang="en-CA" sz="1400" noProof="0" dirty="0" err="1"/>
              <a:t>Streetname</a:t>
            </a:r>
            <a:r>
              <a:rPr lang="en-CA" sz="1400" noProof="0" dirty="0"/>
              <a:t> Ave.</a:t>
            </a:r>
            <a:br>
              <a:rPr lang="en-CA" sz="1400" noProof="0" dirty="0"/>
            </a:br>
            <a:r>
              <a:rPr lang="en-CA" sz="1400" noProof="0" dirty="0"/>
              <a:t>City PR, A1B 2C3</a:t>
            </a:r>
            <a:endParaRPr lang="en-CA" noProof="0" dirty="0"/>
          </a:p>
        </p:txBody>
      </p:sp>
    </p:spTree>
    <p:extLst>
      <p:ext uri="{BB962C8B-B14F-4D97-AF65-F5344CB8AC3E}">
        <p14:creationId xmlns:p14="http://schemas.microsoft.com/office/powerpoint/2010/main" val="77814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11"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12" name="Slide Number Placeholder 5">
            <a:extLst>
              <a:ext uri="{FF2B5EF4-FFF2-40B4-BE49-F238E27FC236}">
                <a16:creationId xmlns:a16="http://schemas.microsoft.com/office/drawing/2014/main" id="{3AAB3744-519E-6B4D-88FE-6D4633D85878}"/>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3" name="Straight Connector 8">
            <a:extLst>
              <a:ext uri="{FF2B5EF4-FFF2-40B4-BE49-F238E27FC236}">
                <a16:creationId xmlns:a16="http://schemas.microsoft.com/office/drawing/2014/main" id="{045130F8-D0BB-C24D-B3A6-CEEA5E55A6E7}"/>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4" name="Picture 12">
            <a:extLst>
              <a:ext uri="{FF2B5EF4-FFF2-40B4-BE49-F238E27FC236}">
                <a16:creationId xmlns:a16="http://schemas.microsoft.com/office/drawing/2014/main" id="{E8B951C0-1BC3-584F-98B6-4D96B5C80DE7}"/>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8" name="Picture 13">
            <a:extLst>
              <a:ext uri="{FF2B5EF4-FFF2-40B4-BE49-F238E27FC236}">
                <a16:creationId xmlns:a16="http://schemas.microsoft.com/office/drawing/2014/main" id="{19B4F792-F0C4-C849-8A87-474C1A9F4A93}"/>
              </a:ext>
            </a:extLst>
          </p:cNvPr>
          <p:cNvPicPr>
            <a:picLocks noChangeAspect="1"/>
          </p:cNvPicPr>
          <p:nvPr userDrawn="1"/>
        </p:nvPicPr>
        <p:blipFill>
          <a:blip r:embed="rId4"/>
          <a:stretch>
            <a:fillRect/>
          </a:stretch>
        </p:blipFill>
        <p:spPr>
          <a:xfrm>
            <a:off x="279699" y="6102417"/>
            <a:ext cx="801113" cy="347245"/>
          </a:xfrm>
          <a:prstGeom prst="rect">
            <a:avLst/>
          </a:prstGeom>
        </p:spPr>
      </p:pic>
    </p:spTree>
    <p:extLst>
      <p:ext uri="{BB962C8B-B14F-4D97-AF65-F5344CB8AC3E}">
        <p14:creationId xmlns:p14="http://schemas.microsoft.com/office/powerpoint/2010/main" val="70760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11"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15" name="Slide Number Placeholder 5">
            <a:extLst>
              <a:ext uri="{FF2B5EF4-FFF2-40B4-BE49-F238E27FC236}">
                <a16:creationId xmlns:a16="http://schemas.microsoft.com/office/drawing/2014/main" id="{0D04FEC4-8A85-6348-B178-44D0068C44FC}"/>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6" name="Straight Connector 8">
            <a:extLst>
              <a:ext uri="{FF2B5EF4-FFF2-40B4-BE49-F238E27FC236}">
                <a16:creationId xmlns:a16="http://schemas.microsoft.com/office/drawing/2014/main" id="{440C869B-D8D3-8E4A-9B54-257195B72ED2}"/>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7" name="Picture 12">
            <a:extLst>
              <a:ext uri="{FF2B5EF4-FFF2-40B4-BE49-F238E27FC236}">
                <a16:creationId xmlns:a16="http://schemas.microsoft.com/office/drawing/2014/main" id="{2155F4DD-E5AA-374F-B6E8-E3A4E0D096C6}"/>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8" name="Picture 13">
            <a:extLst>
              <a:ext uri="{FF2B5EF4-FFF2-40B4-BE49-F238E27FC236}">
                <a16:creationId xmlns:a16="http://schemas.microsoft.com/office/drawing/2014/main" id="{8DB67E55-BF40-1C46-BAF8-28EBADC7D8AE}"/>
              </a:ext>
            </a:extLst>
          </p:cNvPr>
          <p:cNvPicPr>
            <a:picLocks noChangeAspect="1"/>
          </p:cNvPicPr>
          <p:nvPr userDrawn="1"/>
        </p:nvPicPr>
        <p:blipFill>
          <a:blip r:embed="rId4"/>
          <a:stretch>
            <a:fillRect/>
          </a:stretch>
        </p:blipFill>
        <p:spPr>
          <a:xfrm>
            <a:off x="279699" y="6102417"/>
            <a:ext cx="801113" cy="347245"/>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807591" y="1512639"/>
            <a:ext cx="6816644" cy="1325563"/>
          </a:xfrm>
        </p:spPr>
        <p:txBody>
          <a:bodyPr anchor="t" anchorCtr="0"/>
          <a:lstStyle>
            <a:lvl1pPr>
              <a:defRPr baseline="0">
                <a:solidFill>
                  <a:srgbClr val="2C3F45"/>
                </a:solidFill>
              </a:defRPr>
            </a:lvl1pPr>
          </a:lstStyle>
          <a:p>
            <a:r>
              <a:rPr lang="en-CA" dirty="0"/>
              <a:t>WELCOME</a:t>
            </a:r>
            <a:br>
              <a:rPr lang="en-CA" dirty="0"/>
            </a:br>
            <a:r>
              <a:rPr lang="en-CA" dirty="0"/>
              <a:t>MESSAGE TITLE (H1)</a:t>
            </a:r>
            <a:endParaRPr lang="en-US" dirty="0"/>
          </a:p>
        </p:txBody>
      </p:sp>
      <p:sp>
        <p:nvSpPr>
          <p:cNvPr id="11" name="Text Placeholder 2"/>
          <p:cNvSpPr>
            <a:spLocks noGrp="1"/>
          </p:cNvSpPr>
          <p:nvPr>
            <p:ph type="body" idx="1" hasCustomPrompt="1"/>
          </p:nvPr>
        </p:nvSpPr>
        <p:spPr>
          <a:xfrm>
            <a:off x="1807590" y="2838202"/>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a:t>Paragraph here – </a:t>
            </a:r>
            <a:r>
              <a:rPr lang="en-CA" noProof="0" dirty="0" err="1"/>
              <a:t>Lorem</a:t>
            </a:r>
            <a:r>
              <a:rPr lang="en-CA" noProof="0" dirty="0"/>
              <a:t> </a:t>
            </a:r>
            <a:r>
              <a:rPr lang="en-CA" noProof="0" dirty="0" err="1"/>
              <a:t>ipsum</a:t>
            </a:r>
            <a:r>
              <a:rPr lang="en-CA" noProof="0" dirty="0"/>
              <a:t> dolor sit  </a:t>
            </a:r>
            <a:r>
              <a:rPr lang="en-CA" noProof="0" dirty="0" err="1"/>
              <a:t>amet</a:t>
            </a:r>
            <a:r>
              <a:rPr lang="en-CA" noProof="0" dirty="0"/>
              <a:t>, </a:t>
            </a:r>
            <a:r>
              <a:rPr lang="en-CA" noProof="0" dirty="0" err="1"/>
              <a:t>consectetur</a:t>
            </a:r>
            <a:r>
              <a:rPr lang="en-CA" noProof="0" dirty="0"/>
              <a:t> </a:t>
            </a:r>
            <a:r>
              <a:rPr lang="en-CA" noProof="0" dirty="0" err="1"/>
              <a:t>idipiscing</a:t>
            </a:r>
            <a:r>
              <a:rPr lang="en-CA" noProof="0" dirty="0"/>
              <a:t> </a:t>
            </a:r>
            <a:r>
              <a:rPr lang="en-CA" noProof="0" dirty="0" err="1"/>
              <a:t>elit</a:t>
            </a:r>
            <a:r>
              <a:rPr lang="en-CA" noProof="0" dirty="0"/>
              <a:t>. </a:t>
            </a:r>
            <a:r>
              <a:rPr lang="en-CA" noProof="0" dirty="0" err="1"/>
              <a:t>Sed</a:t>
            </a:r>
            <a:r>
              <a:rPr lang="en-CA" noProof="0" dirty="0"/>
              <a:t> </a:t>
            </a:r>
            <a:r>
              <a:rPr lang="en-CA" noProof="0" dirty="0" err="1"/>
              <a:t>faucibus</a:t>
            </a:r>
            <a:r>
              <a:rPr lang="en-CA" noProof="0" dirty="0"/>
              <a:t> </a:t>
            </a:r>
            <a:r>
              <a:rPr lang="en-CA" noProof="0" dirty="0" err="1"/>
              <a:t>tempor</a:t>
            </a:r>
            <a:r>
              <a:rPr lang="en-CA" noProof="0" dirty="0"/>
              <a:t> </a:t>
            </a:r>
            <a:r>
              <a:rPr lang="en-CA" noProof="0" dirty="0" err="1"/>
              <a:t>dignissim</a:t>
            </a:r>
            <a:r>
              <a:rPr lang="en-CA" noProof="0" dirty="0"/>
              <a:t>. </a:t>
            </a:r>
            <a:r>
              <a:rPr lang="en-CA" noProof="0" dirty="0" err="1"/>
              <a:t>Etiam</a:t>
            </a:r>
            <a:r>
              <a:rPr lang="en-CA" noProof="0" dirty="0"/>
              <a:t> </a:t>
            </a:r>
            <a:r>
              <a:rPr lang="en-CA" noProof="0" dirty="0" err="1"/>
              <a:t>quis</a:t>
            </a:r>
            <a:r>
              <a:rPr lang="en-CA" noProof="0" dirty="0"/>
              <a:t> </a:t>
            </a:r>
            <a:r>
              <a:rPr lang="en-CA" noProof="0" dirty="0" err="1"/>
              <a:t>ultrucies</a:t>
            </a:r>
            <a:r>
              <a:rPr lang="en-CA" noProof="0" dirty="0"/>
              <a:t> </a:t>
            </a:r>
            <a:r>
              <a:rPr lang="en-CA" noProof="0" dirty="0" err="1"/>
              <a:t>mauris</a:t>
            </a:r>
            <a:r>
              <a:rPr lang="en-CA" noProof="0" dirty="0"/>
              <a:t>. Nam </a:t>
            </a:r>
            <a:r>
              <a:rPr lang="en-CA" noProof="0" dirty="0" err="1"/>
              <a:t>alquiam</a:t>
            </a:r>
            <a:r>
              <a:rPr lang="en-CA" noProof="0" dirty="0"/>
              <a:t> </a:t>
            </a:r>
            <a:r>
              <a:rPr lang="en-CA" noProof="0" dirty="0" err="1"/>
              <a:t>odio</a:t>
            </a:r>
            <a:r>
              <a:rPr lang="en-CA" noProof="0" dirty="0"/>
              <a:t> </a:t>
            </a:r>
            <a:r>
              <a:rPr lang="en-CA" noProof="0" dirty="0" err="1"/>
              <a:t>diam</a:t>
            </a:r>
            <a:r>
              <a:rPr lang="en-CA" noProof="0" dirty="0"/>
              <a:t>, at </a:t>
            </a:r>
            <a:r>
              <a:rPr lang="en-CA" noProof="0" dirty="0" err="1"/>
              <a:t>lacinia</a:t>
            </a:r>
            <a:r>
              <a:rPr lang="en-CA" noProof="0" dirty="0"/>
              <a:t> </a:t>
            </a:r>
            <a:r>
              <a:rPr lang="en-CA" noProof="0" dirty="0" err="1"/>
              <a:t>nibh</a:t>
            </a:r>
            <a:r>
              <a:rPr lang="en-CA" noProof="0" dirty="0"/>
              <a:t> </a:t>
            </a:r>
            <a:r>
              <a:rPr lang="en-CA" noProof="0" dirty="0" err="1"/>
              <a:t>viverra</a:t>
            </a:r>
            <a:r>
              <a:rPr lang="en-CA" noProof="0" dirty="0"/>
              <a:t> </a:t>
            </a:r>
            <a:r>
              <a:rPr lang="en-CA" noProof="0" dirty="0" err="1"/>
              <a:t>nec</a:t>
            </a:r>
            <a:r>
              <a:rPr lang="en-CA" noProof="0" dirty="0"/>
              <a:t>. </a:t>
            </a: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a:t>Cras</a:t>
            </a:r>
            <a:r>
              <a:rPr lang="en-CA" noProof="0" dirty="0"/>
              <a:t> </a:t>
            </a:r>
            <a:r>
              <a:rPr lang="en-CA" noProof="0" dirty="0" err="1"/>
              <a:t>tempor</a:t>
            </a:r>
            <a:r>
              <a:rPr lang="en-CA" noProof="0" dirty="0"/>
              <a:t> </a:t>
            </a:r>
            <a:r>
              <a:rPr lang="en-CA" noProof="0" dirty="0" err="1"/>
              <a:t>tempor</a:t>
            </a:r>
            <a:r>
              <a:rPr lang="en-CA" noProof="0" dirty="0"/>
              <a:t> </a:t>
            </a:r>
            <a:r>
              <a:rPr lang="en-CA" noProof="0" dirty="0" err="1"/>
              <a:t>gravida</a:t>
            </a:r>
            <a:r>
              <a:rPr lang="en-CA" noProof="0" dirty="0"/>
              <a:t>. </a:t>
            </a:r>
            <a:r>
              <a:rPr lang="en-CA" noProof="0" dirty="0" err="1"/>
              <a:t>Mauris</a:t>
            </a:r>
            <a:r>
              <a:rPr lang="en-CA" noProof="0" dirty="0"/>
              <a:t> </a:t>
            </a:r>
            <a:r>
              <a:rPr lang="en-CA" noProof="0" dirty="0" err="1"/>
              <a:t>imperdiet</a:t>
            </a:r>
            <a:r>
              <a:rPr lang="en-CA" noProof="0" dirty="0"/>
              <a:t> </a:t>
            </a:r>
            <a:r>
              <a:rPr lang="en-CA" noProof="0" dirty="0" err="1"/>
              <a:t>velit</a:t>
            </a:r>
            <a:r>
              <a:rPr lang="en-CA" noProof="0" dirty="0"/>
              <a:t> </a:t>
            </a:r>
            <a:r>
              <a:rPr lang="en-CA" noProof="0" dirty="0" err="1"/>
              <a:t>blandit</a:t>
            </a:r>
            <a:r>
              <a:rPr lang="en-CA" noProof="0" dirty="0"/>
              <a:t>, </a:t>
            </a:r>
            <a:r>
              <a:rPr lang="en-CA" noProof="0" dirty="0" err="1"/>
              <a:t>dapibus</a:t>
            </a:r>
            <a:r>
              <a:rPr lang="en-CA" noProof="0" dirty="0"/>
              <a:t> </a:t>
            </a:r>
            <a:r>
              <a:rPr lang="en-CA" noProof="0" dirty="0" err="1"/>
              <a:t>leo</a:t>
            </a:r>
            <a:r>
              <a:rPr lang="en-CA" noProof="0" dirty="0"/>
              <a:t> </a:t>
            </a:r>
            <a:r>
              <a:rPr lang="en-CA" noProof="0" dirty="0" err="1"/>
              <a:t>dignissim</a:t>
            </a:r>
            <a:r>
              <a:rPr lang="en-CA" noProof="0" dirty="0"/>
              <a:t>, </a:t>
            </a:r>
            <a:r>
              <a:rPr lang="en-CA" noProof="0" dirty="0" err="1"/>
              <a:t>mollis</a:t>
            </a:r>
            <a:r>
              <a:rPr lang="en-CA" noProof="0" dirty="0"/>
              <a:t> </a:t>
            </a:r>
            <a:r>
              <a:rPr lang="en-CA" noProof="0" dirty="0" err="1"/>
              <a:t>orci</a:t>
            </a:r>
            <a:r>
              <a:rPr lang="en-CA" noProof="0" dirty="0"/>
              <a:t>.</a:t>
            </a:r>
          </a:p>
          <a:p>
            <a:pPr lvl="0"/>
            <a:endParaRPr lang="en-CA" noProof="0" dirty="0"/>
          </a:p>
        </p:txBody>
      </p:sp>
      <p:sp>
        <p:nvSpPr>
          <p:cNvPr id="15" name="Slide Number Placeholder 5">
            <a:extLst>
              <a:ext uri="{FF2B5EF4-FFF2-40B4-BE49-F238E27FC236}">
                <a16:creationId xmlns:a16="http://schemas.microsoft.com/office/drawing/2014/main" id="{CA8C5DF3-3220-E74D-8C73-2095D365514D}"/>
              </a:ext>
            </a:extLst>
          </p:cNvPr>
          <p:cNvSpPr>
            <a:spLocks noGrp="1"/>
          </p:cNvSpPr>
          <p:nvPr>
            <p:ph type="sldNum" sz="quarter" idx="12"/>
          </p:nvPr>
        </p:nvSpPr>
        <p:spPr>
          <a:xfrm>
            <a:off x="4138729" y="6070143"/>
            <a:ext cx="867972" cy="508615"/>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6" name="Straight Connector 8">
            <a:extLst>
              <a:ext uri="{FF2B5EF4-FFF2-40B4-BE49-F238E27FC236}">
                <a16:creationId xmlns:a16="http://schemas.microsoft.com/office/drawing/2014/main" id="{00776F16-EF47-8240-B9C8-67AD8121AB8C}"/>
              </a:ext>
            </a:extLst>
          </p:cNvPr>
          <p:cNvCxnSpPr>
            <a:cxnSpLocks/>
          </p:cNvCxnSpPr>
          <p:nvPr userDrawn="1"/>
        </p:nvCxnSpPr>
        <p:spPr>
          <a:xfrm flipH="1">
            <a:off x="279699" y="6597783"/>
            <a:ext cx="8344537"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pic>
        <p:nvPicPr>
          <p:cNvPr id="17" name="Picture 12">
            <a:extLst>
              <a:ext uri="{FF2B5EF4-FFF2-40B4-BE49-F238E27FC236}">
                <a16:creationId xmlns:a16="http://schemas.microsoft.com/office/drawing/2014/main" id="{F285A312-94EA-A343-A27E-24787758B64D}"/>
              </a:ext>
            </a:extLst>
          </p:cNvPr>
          <p:cNvPicPr>
            <a:picLocks noChangeAspect="1"/>
          </p:cNvPicPr>
          <p:nvPr userDrawn="1"/>
        </p:nvPicPr>
        <p:blipFill>
          <a:blip r:embed="rId3"/>
          <a:stretch>
            <a:fillRect/>
          </a:stretch>
        </p:blipFill>
        <p:spPr>
          <a:xfrm>
            <a:off x="8064618" y="6037506"/>
            <a:ext cx="442762" cy="459202"/>
          </a:xfrm>
          <a:prstGeom prst="rect">
            <a:avLst/>
          </a:prstGeom>
        </p:spPr>
      </p:pic>
      <p:pic>
        <p:nvPicPr>
          <p:cNvPr id="18" name="Picture 13">
            <a:extLst>
              <a:ext uri="{FF2B5EF4-FFF2-40B4-BE49-F238E27FC236}">
                <a16:creationId xmlns:a16="http://schemas.microsoft.com/office/drawing/2014/main" id="{5690C2F0-1036-1F48-AFA5-C4961083CC9A}"/>
              </a:ext>
            </a:extLst>
          </p:cNvPr>
          <p:cNvPicPr>
            <a:picLocks noChangeAspect="1"/>
          </p:cNvPicPr>
          <p:nvPr userDrawn="1"/>
        </p:nvPicPr>
        <p:blipFill>
          <a:blip r:embed="rId4"/>
          <a:stretch>
            <a:fillRect/>
          </a:stretch>
        </p:blipFill>
        <p:spPr>
          <a:xfrm>
            <a:off x="279699" y="6102417"/>
            <a:ext cx="801113" cy="347245"/>
          </a:xfrm>
          <a:prstGeom prst="rect">
            <a:avLst/>
          </a:prstGeom>
        </p:spPr>
      </p:pic>
    </p:spTree>
    <p:extLst>
      <p:ext uri="{BB962C8B-B14F-4D97-AF65-F5344CB8AC3E}">
        <p14:creationId xmlns:p14="http://schemas.microsoft.com/office/powerpoint/2010/main" val="123048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7814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40272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96458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802" y="4922350"/>
            <a:ext cx="5299062" cy="1326050"/>
          </a:xfrm>
        </p:spPr>
        <p:txBody>
          <a:bodyPr/>
          <a:lstStyle>
            <a:lvl1pPr>
              <a:defRPr baseline="0">
                <a:solidFill>
                  <a:schemeClr val="bg1"/>
                </a:solidFill>
              </a:defRPr>
            </a:lvl1pPr>
          </a:lstStyle>
          <a:p>
            <a:r>
              <a:rPr lang="en-CA" dirty="0"/>
              <a:t>THIS IS A</a:t>
            </a:r>
            <a:r>
              <a:rPr lang="en-CA"/>
              <a:t/>
            </a:r>
            <a:br>
              <a:rPr lang="en-CA"/>
            </a:br>
            <a:r>
              <a:rPr lang="en-CA"/>
              <a:t>SECTION HEADER (H1</a:t>
            </a:r>
            <a:r>
              <a:rPr lang="en-CA" dirty="0"/>
              <a:t>)</a:t>
            </a:r>
            <a:endParaRPr lang="en-US" dirty="0"/>
          </a:p>
        </p:txBody>
      </p:sp>
    </p:spTree>
    <p:extLst>
      <p:ext uri="{BB962C8B-B14F-4D97-AF65-F5344CB8AC3E}">
        <p14:creationId xmlns:p14="http://schemas.microsoft.com/office/powerpoint/2010/main" val="186565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5127"/>
            <a:ext cx="7762102" cy="1325563"/>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618718" y="1825625"/>
            <a:ext cx="7762102" cy="4351338"/>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618718" y="6356352"/>
            <a:ext cx="2024896" cy="365125"/>
          </a:xfrm>
          <a:prstGeom prst="rect">
            <a:avLst/>
          </a:prstGeom>
        </p:spPr>
        <p:txBody>
          <a:bodyPr vert="horz" lIns="91440" tIns="45720" rIns="91440" bIns="45720" rtlCol="0" anchor="ctr"/>
          <a:lstStyle>
            <a:lvl1pPr algn="l">
              <a:defRPr sz="1181">
                <a:solidFill>
                  <a:schemeClr val="tx1">
                    <a:tint val="75000"/>
                  </a:schemeClr>
                </a:solidFill>
              </a:defRPr>
            </a:lvl1pPr>
          </a:lstStyle>
          <a:p>
            <a:fld id="{BFEF975B-266B-3441-9692-3F1179333BD6}" type="datetime1">
              <a:rPr lang="en-CA" smtClean="0"/>
              <a:t>2018-12-10</a:t>
            </a:fld>
            <a:endParaRPr lang="en-CA" dirty="0"/>
          </a:p>
        </p:txBody>
      </p:sp>
      <p:sp>
        <p:nvSpPr>
          <p:cNvPr id="5" name="Footer Placeholder 4"/>
          <p:cNvSpPr>
            <a:spLocks noGrp="1"/>
          </p:cNvSpPr>
          <p:nvPr>
            <p:ph type="ftr" sz="quarter" idx="3"/>
          </p:nvPr>
        </p:nvSpPr>
        <p:spPr>
          <a:xfrm>
            <a:off x="2981097" y="6356352"/>
            <a:ext cx="3037344" cy="365125"/>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355924" y="6356352"/>
            <a:ext cx="2024896" cy="365125"/>
          </a:xfrm>
          <a:prstGeom prst="rect">
            <a:avLst/>
          </a:prstGeom>
        </p:spPr>
        <p:txBody>
          <a:bodyPr vert="horz" lIns="91440" tIns="45720" rIns="91440" bIns="45720" rtlCol="0" anchor="ctr"/>
          <a:lstStyle>
            <a:lvl1pPr algn="r">
              <a:defRPr sz="1181">
                <a:solidFill>
                  <a:schemeClr val="tx1">
                    <a:tint val="75000"/>
                  </a:schemeClr>
                </a:solidFill>
              </a:defRPr>
            </a:lvl1pPr>
          </a:lstStyle>
          <a:p>
            <a:fld id="{5EBD7134-EEA9-3A4D-9FFF-42FDD70F282B}" type="slidenum">
              <a:rPr lang="en-CA" smtClean="0"/>
              <a:t>‹#›</a:t>
            </a:fld>
            <a:endParaRPr lang="en-CA" dirty="0"/>
          </a:p>
        </p:txBody>
      </p:sp>
    </p:spTree>
    <p:extLst>
      <p:ext uri="{BB962C8B-B14F-4D97-AF65-F5344CB8AC3E}">
        <p14:creationId xmlns:p14="http://schemas.microsoft.com/office/powerpoint/2010/main" val="51262296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81" r:id="rId3"/>
    <p:sldLayoutId id="2147483679" r:id="rId4"/>
    <p:sldLayoutId id="2147483680" r:id="rId5"/>
    <p:sldLayoutId id="2147483672" r:id="rId6"/>
    <p:sldLayoutId id="2147483674" r:id="rId7"/>
    <p:sldLayoutId id="2147483682" r:id="rId8"/>
    <p:sldLayoutId id="2147483683" r:id="rId9"/>
    <p:sldLayoutId id="2147483684" r:id="rId10"/>
    <p:sldLayoutId id="2147483686" r:id="rId11"/>
    <p:sldLayoutId id="2147483663" r:id="rId12"/>
    <p:sldLayoutId id="2147483685" r:id="rId13"/>
    <p:sldLayoutId id="2147483687" r:id="rId14"/>
    <p:sldLayoutId id="2147483689" r:id="rId15"/>
    <p:sldLayoutId id="2147483664" r:id="rId16"/>
    <p:sldLayoutId id="2147483688" r:id="rId17"/>
    <p:sldLayoutId id="2147483665" r:id="rId18"/>
    <p:sldLayoutId id="2147483669" r:id="rId19"/>
    <p:sldLayoutId id="2147483678" r:id="rId20"/>
    <p:sldLayoutId id="2147483673" r:id="rId21"/>
  </p:sldLayoutIdLst>
  <p:hf hdr="0" ftr="0" dt="0"/>
  <p:txStyles>
    <p:titleStyle>
      <a:lvl1pPr algn="l" defTabSz="899952" rtl="0" eaLnBrk="1" latinLnBrk="0" hangingPunct="1">
        <a:lnSpc>
          <a:spcPct val="90000"/>
        </a:lnSpc>
        <a:spcBef>
          <a:spcPct val="0"/>
        </a:spcBef>
        <a:buNone/>
        <a:defRPr sz="3400" b="1" kern="1200">
          <a:solidFill>
            <a:schemeClr val="accent1"/>
          </a:solidFill>
          <a:latin typeface="Arial" charset="0"/>
          <a:ea typeface="Arial" charset="0"/>
          <a:cs typeface="Arial" charset="0"/>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1600" kern="1200">
          <a:solidFill>
            <a:srgbClr val="2C3F45"/>
          </a:solidFill>
          <a:latin typeface="Arial" charset="0"/>
          <a:ea typeface="Arial" charset="0"/>
          <a:cs typeface="Arial" charset="0"/>
        </a:defRPr>
      </a:lvl1pPr>
      <a:lvl2pPr marL="674964"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2pPr>
      <a:lvl3pPr marL="1124941"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3pPr>
      <a:lvl4pPr marL="1574917"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4pPr>
      <a:lvl5pPr marL="2024893" indent="-224988" algn="l" defTabSz="899952" rtl="0" eaLnBrk="1" latinLnBrk="0" hangingPunct="1">
        <a:lnSpc>
          <a:spcPct val="90000"/>
        </a:lnSpc>
        <a:spcBef>
          <a:spcPts val="492"/>
        </a:spcBef>
        <a:buFont typeface="Arial" panose="020B0604020202020204" pitchFamily="34" charset="0"/>
        <a:buChar char="•"/>
        <a:defRPr sz="1600" kern="1200">
          <a:solidFill>
            <a:srgbClr val="2C3F45"/>
          </a:solidFill>
          <a:latin typeface="Arial" charset="0"/>
          <a:ea typeface="Arial" charset="0"/>
          <a:cs typeface="Arial"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000" y="4571998"/>
            <a:ext cx="5023108" cy="1096277"/>
          </a:xfrm>
        </p:spPr>
        <p:txBody>
          <a:bodyPr>
            <a:normAutofit/>
          </a:bodyPr>
          <a:lstStyle/>
          <a:p>
            <a:r>
              <a:rPr lang="en-CA" dirty="0" smtClean="0"/>
              <a:t>CRKN and Canadiana Update </a:t>
            </a:r>
            <a:endParaRPr lang="en-CA" dirty="0"/>
          </a:p>
        </p:txBody>
      </p:sp>
      <p:sp>
        <p:nvSpPr>
          <p:cNvPr id="3" name="Subtitle 2"/>
          <p:cNvSpPr>
            <a:spLocks noGrp="1"/>
          </p:cNvSpPr>
          <p:nvPr>
            <p:ph type="subTitle" idx="1"/>
          </p:nvPr>
        </p:nvSpPr>
        <p:spPr>
          <a:xfrm>
            <a:off x="537000" y="5799540"/>
            <a:ext cx="5023108" cy="588197"/>
          </a:xfrm>
        </p:spPr>
        <p:txBody>
          <a:bodyPr>
            <a:normAutofit/>
          </a:bodyPr>
          <a:lstStyle/>
          <a:p>
            <a:r>
              <a:rPr lang="en-CA" dirty="0" smtClean="0"/>
              <a:t>Clare Appavoo, Executive Director, CRKN</a:t>
            </a:r>
            <a:endParaRPr lang="en-CA" dirty="0"/>
          </a:p>
        </p:txBody>
      </p:sp>
    </p:spTree>
    <p:extLst>
      <p:ext uri="{BB962C8B-B14F-4D97-AF65-F5344CB8AC3E}">
        <p14:creationId xmlns:p14="http://schemas.microsoft.com/office/powerpoint/2010/main" val="728564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CA" sz="1800" dirty="0"/>
              <a:t>The </a:t>
            </a:r>
            <a:r>
              <a:rPr lang="en-CA" sz="1800" b="1" dirty="0"/>
              <a:t>Canadian Research Knowledge </a:t>
            </a:r>
            <a:r>
              <a:rPr lang="en-CA" sz="1800" b="1" dirty="0" smtClean="0"/>
              <a:t>Network (CRKN) </a:t>
            </a:r>
            <a:r>
              <a:rPr lang="en-CA" sz="1800" dirty="0"/>
              <a:t>is a partnership of Canadian universities, dedicated to expanding digital content for the academic research and teaching enterprise in Canada</a:t>
            </a:r>
            <a:r>
              <a:rPr lang="en-CA" sz="1800" dirty="0" smtClean="0"/>
              <a:t>.</a:t>
            </a:r>
          </a:p>
          <a:p>
            <a:r>
              <a:rPr lang="en-CA" sz="1800" dirty="0" smtClean="0"/>
              <a:t>Areas of focus:</a:t>
            </a:r>
          </a:p>
          <a:p>
            <a:pPr marL="285750" indent="-285750">
              <a:buFont typeface="Arial" panose="020B0604020202020204" pitchFamily="34" charset="0"/>
              <a:buChar char="•"/>
            </a:pPr>
            <a:r>
              <a:rPr lang="en-CA" sz="1800" dirty="0" smtClean="0"/>
              <a:t>Expanding access through licensing commercially published research content</a:t>
            </a:r>
          </a:p>
          <a:p>
            <a:pPr marL="285750" indent="-285750">
              <a:buFont typeface="Arial" panose="020B0604020202020204" pitchFamily="34" charset="0"/>
              <a:buChar char="•"/>
            </a:pPr>
            <a:r>
              <a:rPr lang="en-CA" sz="1800" dirty="0" smtClean="0"/>
              <a:t>Supporting open </a:t>
            </a:r>
            <a:r>
              <a:rPr lang="en-CA" sz="1800" dirty="0"/>
              <a:t>access </a:t>
            </a:r>
            <a:r>
              <a:rPr lang="en-CA" sz="1800" dirty="0" smtClean="0"/>
              <a:t>initiatives</a:t>
            </a:r>
          </a:p>
          <a:p>
            <a:pPr marL="285750" indent="-285750">
              <a:buFont typeface="Arial" panose="020B0604020202020204" pitchFamily="34" charset="0"/>
              <a:buChar char="•"/>
            </a:pPr>
            <a:r>
              <a:rPr lang="en-CA" sz="1800" dirty="0"/>
              <a:t>Supporting best practices in collection </a:t>
            </a:r>
            <a:r>
              <a:rPr lang="en-CA" sz="1800" dirty="0" smtClean="0"/>
              <a:t>strategy</a:t>
            </a:r>
          </a:p>
          <a:p>
            <a:pPr marL="285750" indent="-285750">
              <a:buFont typeface="Arial" panose="020B0604020202020204" pitchFamily="34" charset="0"/>
              <a:buChar char="•"/>
            </a:pPr>
            <a:r>
              <a:rPr lang="en-CA" sz="1800" dirty="0" smtClean="0"/>
              <a:t>Supporting digital research infrastructure </a:t>
            </a:r>
            <a:endParaRPr lang="en-CA" sz="1800" dirty="0"/>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3282"/>
            <a:ext cx="2448846" cy="588197"/>
          </a:xfrm>
        </p:spPr>
        <p:txBody>
          <a:bodyPr/>
          <a:lstStyle/>
          <a:p>
            <a:r>
              <a:rPr lang="en-CA" dirty="0" smtClean="0"/>
              <a:t>History &amp; Context</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2</a:t>
            </a:fld>
            <a:endParaRPr lang="en-CA" dirty="0"/>
          </a:p>
        </p:txBody>
      </p:sp>
    </p:spTree>
    <p:extLst>
      <p:ext uri="{BB962C8B-B14F-4D97-AF65-F5344CB8AC3E}">
        <p14:creationId xmlns:p14="http://schemas.microsoft.com/office/powerpoint/2010/main" val="152531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94756" y="444844"/>
            <a:ext cx="5504782" cy="5610060"/>
          </a:xfrm>
        </p:spPr>
        <p:txBody>
          <a:bodyPr>
            <a:normAutofit/>
          </a:bodyPr>
          <a:lstStyle/>
          <a:p>
            <a:r>
              <a:rPr lang="en-CA" sz="1900" b="1" dirty="0" smtClean="0"/>
              <a:t>Canadiana.org</a:t>
            </a:r>
            <a:r>
              <a:rPr lang="en-CA" sz="1900" dirty="0" smtClean="0"/>
              <a:t> began in 1978 as the Canadian Institute for Historical </a:t>
            </a:r>
            <a:r>
              <a:rPr lang="en-CA" sz="1900" dirty="0" err="1" smtClean="0"/>
              <a:t>Microreproductions</a:t>
            </a:r>
            <a:r>
              <a:rPr lang="en-CA" sz="1900" dirty="0" smtClean="0"/>
              <a:t> (CIHM). Canadiana preserves Canada’s heritage, making it accessible for future generations through digitization, access, and preservation. </a:t>
            </a:r>
            <a:endParaRPr lang="en-CA" sz="1900" dirty="0"/>
          </a:p>
          <a:p>
            <a:pPr marL="285750" indent="-285750">
              <a:buFont typeface="Arial" panose="020B0604020202020204" pitchFamily="34" charset="0"/>
              <a:buChar char="•"/>
            </a:pPr>
            <a:r>
              <a:rPr lang="en-CA" sz="1800" dirty="0" smtClean="0"/>
              <a:t>Canadiana Collections</a:t>
            </a:r>
          </a:p>
          <a:p>
            <a:pPr marL="735726" lvl="1" indent="-285750">
              <a:buFont typeface="Arial" panose="020B0604020202020204" pitchFamily="34" charset="0"/>
              <a:buChar char="•"/>
            </a:pPr>
            <a:r>
              <a:rPr lang="en-CA" sz="1600" i="1" dirty="0">
                <a:solidFill>
                  <a:srgbClr val="2C3F45"/>
                </a:solidFill>
              </a:rPr>
              <a:t>Early Canadiana Online</a:t>
            </a:r>
          </a:p>
          <a:p>
            <a:pPr marL="735726" lvl="1" indent="-285750">
              <a:buFont typeface="Arial" panose="020B0604020202020204" pitchFamily="34" charset="0"/>
              <a:buChar char="•"/>
            </a:pPr>
            <a:r>
              <a:rPr lang="en-CA" sz="1600" i="1" dirty="0" err="1">
                <a:solidFill>
                  <a:srgbClr val="2C3F45"/>
                </a:solidFill>
              </a:rPr>
              <a:t>Héritage</a:t>
            </a:r>
            <a:endParaRPr lang="en-CA" sz="1600" i="1" dirty="0">
              <a:solidFill>
                <a:srgbClr val="2C3F45"/>
              </a:solidFill>
            </a:endParaRPr>
          </a:p>
          <a:p>
            <a:pPr marL="735726" lvl="1" indent="-285750">
              <a:buFont typeface="Arial" panose="020B0604020202020204" pitchFamily="34" charset="0"/>
              <a:buChar char="•"/>
            </a:pPr>
            <a:r>
              <a:rPr lang="en-CA" sz="1600" i="1" dirty="0">
                <a:solidFill>
                  <a:srgbClr val="2C3F45"/>
                </a:solidFill>
              </a:rPr>
              <a:t>Canadiana </a:t>
            </a:r>
            <a:r>
              <a:rPr lang="en-CA" sz="1600" i="1" dirty="0" smtClean="0">
                <a:solidFill>
                  <a:srgbClr val="2C3F45"/>
                </a:solidFill>
              </a:rPr>
              <a:t>Online</a:t>
            </a:r>
            <a:endParaRPr lang="en-CA" sz="1600" i="1" dirty="0" smtClean="0"/>
          </a:p>
          <a:p>
            <a:pPr marL="285750" indent="-285750">
              <a:buFont typeface="Arial" panose="020B0604020202020204" pitchFamily="34" charset="0"/>
              <a:buChar char="•"/>
            </a:pPr>
            <a:r>
              <a:rPr lang="en-CA" sz="1800" dirty="0" smtClean="0"/>
              <a:t>Canadiana </a:t>
            </a:r>
            <a:r>
              <a:rPr lang="en-CA" sz="1800" dirty="0"/>
              <a:t>Trustworthy Digital Repository (TDR)</a:t>
            </a:r>
          </a:p>
          <a:p>
            <a:pPr marL="285750" indent="-285750">
              <a:buFont typeface="Arial" panose="020B0604020202020204" pitchFamily="34" charset="0"/>
              <a:buChar char="•"/>
            </a:pPr>
            <a:r>
              <a:rPr lang="en-CA" sz="1800" dirty="0" smtClean="0"/>
              <a:t>Full </a:t>
            </a:r>
            <a:r>
              <a:rPr lang="en-CA" sz="1800" dirty="0"/>
              <a:t>RDA cataloguing </a:t>
            </a:r>
            <a:r>
              <a:rPr lang="en-CA" sz="1800" dirty="0" smtClean="0"/>
              <a:t>for </a:t>
            </a:r>
            <a:r>
              <a:rPr lang="en-CA" sz="1800" dirty="0"/>
              <a:t>materials added to Canadiana Online </a:t>
            </a:r>
            <a:r>
              <a:rPr lang="en-CA" sz="1800" dirty="0" smtClean="0"/>
              <a:t>collection plus types </a:t>
            </a:r>
            <a:r>
              <a:rPr lang="en-CA" sz="1800" dirty="0"/>
              <a:t>of metadata imported into the repository:</a:t>
            </a:r>
          </a:p>
          <a:p>
            <a:pPr marL="735726" lvl="1" indent="-285750">
              <a:buFont typeface="Arial" panose="020B0604020202020204" pitchFamily="34" charset="0"/>
              <a:buChar char="•"/>
            </a:pPr>
            <a:r>
              <a:rPr lang="en-CA" sz="1600" dirty="0">
                <a:solidFill>
                  <a:srgbClr val="2C3F45"/>
                </a:solidFill>
              </a:rPr>
              <a:t>MARC records</a:t>
            </a:r>
          </a:p>
          <a:p>
            <a:pPr marL="735726" lvl="1" indent="-285750">
              <a:buFont typeface="Arial" panose="020B0604020202020204" pitchFamily="34" charset="0"/>
              <a:buChar char="•"/>
            </a:pPr>
            <a:r>
              <a:rPr lang="en-CA" sz="1600" dirty="0">
                <a:solidFill>
                  <a:srgbClr val="2C3F45"/>
                </a:solidFill>
              </a:rPr>
              <a:t>Dublin Core metadata</a:t>
            </a:r>
          </a:p>
          <a:p>
            <a:pPr marL="735726" lvl="1" indent="-285750">
              <a:buFont typeface="Arial" panose="020B0604020202020204" pitchFamily="34" charset="0"/>
              <a:buChar char="•"/>
            </a:pPr>
            <a:r>
              <a:rPr lang="en-CA" sz="1600" dirty="0">
                <a:solidFill>
                  <a:srgbClr val="2C3F45"/>
                </a:solidFill>
              </a:rPr>
              <a:t>Issue </a:t>
            </a:r>
            <a:r>
              <a:rPr lang="en-CA" sz="1600" dirty="0" smtClean="0">
                <a:solidFill>
                  <a:srgbClr val="2C3F45"/>
                </a:solidFill>
              </a:rPr>
              <a:t>Information</a:t>
            </a:r>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3282"/>
            <a:ext cx="2448846" cy="588197"/>
          </a:xfrm>
        </p:spPr>
        <p:txBody>
          <a:bodyPr/>
          <a:lstStyle/>
          <a:p>
            <a:r>
              <a:rPr lang="en-CA" dirty="0" smtClean="0"/>
              <a:t>History &amp; Context</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3</a:t>
            </a:fld>
            <a:endParaRPr lang="en-CA" dirty="0"/>
          </a:p>
        </p:txBody>
      </p:sp>
    </p:spTree>
    <p:extLst>
      <p:ext uri="{BB962C8B-B14F-4D97-AF65-F5344CB8AC3E}">
        <p14:creationId xmlns:p14="http://schemas.microsoft.com/office/powerpoint/2010/main" val="57813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smtClean="0"/>
              <a:t>CRKN and Canadiana.org </a:t>
            </a:r>
            <a:br>
              <a:rPr lang="en-CA" dirty="0" smtClean="0"/>
            </a:br>
            <a:r>
              <a:rPr lang="en-CA" dirty="0" smtClean="0"/>
              <a:t>merge as combined </a:t>
            </a:r>
            <a:r>
              <a:rPr lang="en-CA" dirty="0"/>
              <a:t>o</a:t>
            </a:r>
            <a:r>
              <a:rPr lang="en-CA" dirty="0" smtClean="0"/>
              <a:t>rganization</a:t>
            </a:r>
            <a:endParaRPr lang="en-CA" dirty="0"/>
          </a:p>
        </p:txBody>
      </p:sp>
      <p:sp>
        <p:nvSpPr>
          <p:cNvPr id="7" name="Text Placeholder 6"/>
          <p:cNvSpPr>
            <a:spLocks noGrp="1"/>
          </p:cNvSpPr>
          <p:nvPr>
            <p:ph type="body" idx="1"/>
          </p:nvPr>
        </p:nvSpPr>
        <p:spPr/>
        <p:txBody>
          <a:bodyPr>
            <a:normAutofit/>
          </a:bodyPr>
          <a:lstStyle/>
          <a:p>
            <a:r>
              <a:rPr lang="en-CA" sz="2000" dirty="0" smtClean="0"/>
              <a:t>On April 3, 2018, CRKN and </a:t>
            </a:r>
            <a:r>
              <a:rPr lang="en-CA" sz="2000" dirty="0"/>
              <a:t>Canadiana.org </a:t>
            </a:r>
            <a:r>
              <a:rPr lang="en-CA" sz="2000" dirty="0" smtClean="0"/>
              <a:t>announced </a:t>
            </a:r>
            <a:r>
              <a:rPr lang="en-CA" sz="2000" dirty="0"/>
              <a:t>a merger of the two organizations, </a:t>
            </a:r>
            <a:r>
              <a:rPr lang="en-CA" sz="2000" dirty="0" smtClean="0"/>
              <a:t>which </a:t>
            </a:r>
            <a:r>
              <a:rPr lang="en-CA" sz="2000" smtClean="0"/>
              <a:t>are now </a:t>
            </a:r>
            <a:r>
              <a:rPr lang="en-CA" sz="2000" dirty="0"/>
              <a:t>under the leadership of CRKN. </a:t>
            </a:r>
          </a:p>
        </p:txBody>
      </p:sp>
      <p:sp>
        <p:nvSpPr>
          <p:cNvPr id="5" name="Slide Number Placeholder 4"/>
          <p:cNvSpPr>
            <a:spLocks noGrp="1"/>
          </p:cNvSpPr>
          <p:nvPr>
            <p:ph type="sldNum" sz="quarter" idx="12"/>
          </p:nvPr>
        </p:nvSpPr>
        <p:spPr/>
        <p:txBody>
          <a:bodyPr/>
          <a:lstStyle/>
          <a:p>
            <a:fld id="{5EBD7134-EEA9-3A4D-9FFF-42FDD70F282B}" type="slidenum">
              <a:rPr lang="en-CA" smtClean="0"/>
              <a:pPr/>
              <a:t>4</a:t>
            </a:fld>
            <a:endParaRPr lang="en-CA" dirty="0"/>
          </a:p>
        </p:txBody>
      </p:sp>
    </p:spTree>
    <p:extLst>
      <p:ext uri="{BB962C8B-B14F-4D97-AF65-F5344CB8AC3E}">
        <p14:creationId xmlns:p14="http://schemas.microsoft.com/office/powerpoint/2010/main" val="37951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94756" y="1287450"/>
            <a:ext cx="5504782" cy="4767453"/>
          </a:xfrm>
        </p:spPr>
        <p:txBody>
          <a:bodyPr/>
          <a:lstStyle/>
          <a:p>
            <a:pPr marL="285750" indent="-285750">
              <a:buFont typeface="Arial" panose="020B0604020202020204" pitchFamily="34" charset="0"/>
              <a:buChar char="•"/>
            </a:pPr>
            <a:endParaRPr lang="en-CA" dirty="0" smtClean="0"/>
          </a:p>
          <a:p>
            <a:pPr lvl="1"/>
            <a:endParaRPr lang="en-CA" sz="1600" dirty="0" smtClean="0">
              <a:solidFill>
                <a:srgbClr val="2C3F45"/>
              </a:solidFill>
            </a:endParaRPr>
          </a:p>
        </p:txBody>
      </p:sp>
      <p:sp>
        <p:nvSpPr>
          <p:cNvPr id="5" name="Title 4"/>
          <p:cNvSpPr>
            <a:spLocks noGrp="1"/>
          </p:cNvSpPr>
          <p:nvPr>
            <p:ph type="title"/>
          </p:nvPr>
        </p:nvSpPr>
        <p:spPr/>
        <p:txBody>
          <a:bodyPr>
            <a:noAutofit/>
          </a:bodyPr>
          <a:lstStyle/>
          <a:p>
            <a:r>
              <a:rPr lang="en-CA" sz="2800" dirty="0" smtClean="0"/>
              <a:t>CRKN &amp; Canadiana</a:t>
            </a:r>
            <a:endParaRPr lang="en-CA" sz="2800" dirty="0"/>
          </a:p>
        </p:txBody>
      </p:sp>
      <p:sp>
        <p:nvSpPr>
          <p:cNvPr id="7" name="Subtitle 6"/>
          <p:cNvSpPr>
            <a:spLocks noGrp="1"/>
          </p:cNvSpPr>
          <p:nvPr>
            <p:ph type="subTitle" idx="13"/>
          </p:nvPr>
        </p:nvSpPr>
        <p:spPr>
          <a:xfrm>
            <a:off x="376073" y="3383282"/>
            <a:ext cx="2448846" cy="588197"/>
          </a:xfrm>
        </p:spPr>
        <p:txBody>
          <a:bodyPr/>
          <a:lstStyle/>
          <a:p>
            <a:r>
              <a:rPr lang="en-CA" dirty="0" smtClean="0"/>
              <a:t>Today</a:t>
            </a:r>
            <a:endParaRPr lang="en-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5</a:t>
            </a:fld>
            <a:endParaRPr lang="en-CA" dirty="0"/>
          </a:p>
        </p:txBody>
      </p:sp>
      <p:sp>
        <p:nvSpPr>
          <p:cNvPr id="2" name="TextBox 1"/>
          <p:cNvSpPr txBox="1"/>
          <p:nvPr/>
        </p:nvSpPr>
        <p:spPr>
          <a:xfrm>
            <a:off x="3688080" y="1287450"/>
            <a:ext cx="4770120" cy="4370427"/>
          </a:xfrm>
          <a:prstGeom prst="rect">
            <a:avLst/>
          </a:prstGeom>
          <a:noFill/>
        </p:spPr>
        <p:txBody>
          <a:bodyPr wrap="square" rtlCol="0">
            <a:spAutoFit/>
          </a:bodyPr>
          <a:lstStyle/>
          <a:p>
            <a:r>
              <a:rPr lang="en-CA" sz="2000" b="1" dirty="0">
                <a:latin typeface="Arial" panose="020B0604020202020204" pitchFamily="34" charset="0"/>
                <a:cs typeface="Arial" panose="020B0604020202020204" pitchFamily="34" charset="0"/>
              </a:rPr>
              <a:t>Vision: </a:t>
            </a:r>
            <a:endParaRPr lang="en-CA" sz="2000" b="1"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A </a:t>
            </a:r>
            <a:r>
              <a:rPr lang="en-CA" sz="2000" dirty="0">
                <a:latin typeface="Arial" panose="020B0604020202020204" pitchFamily="34" charset="0"/>
                <a:cs typeface="Arial" panose="020B0604020202020204" pitchFamily="34" charset="0"/>
              </a:rPr>
              <a:t>combined organization would enable our collective community to do more together than we could achieve apart. </a:t>
            </a:r>
          </a:p>
          <a:p>
            <a:endParaRPr lang="en-CA" b="1" dirty="0" smtClean="0">
              <a:latin typeface="Arial" panose="020B0604020202020204" pitchFamily="34" charset="0"/>
              <a:cs typeface="Arial" panose="020B0604020202020204" pitchFamily="34" charset="0"/>
            </a:endParaRPr>
          </a:p>
          <a:p>
            <a:r>
              <a:rPr lang="en-CA" b="1" dirty="0">
                <a:latin typeface="Arial" panose="020B0604020202020204" pitchFamily="34" charset="0"/>
                <a:ea typeface="Arial" charset="0"/>
                <a:cs typeface="Arial" panose="020B0604020202020204" pitchFamily="34" charset="0"/>
              </a:rPr>
              <a:t>Leveraging shared resources:</a:t>
            </a:r>
          </a:p>
          <a:p>
            <a:pPr marL="285750" indent="-285750">
              <a:buFont typeface="Arial" panose="020B0604020202020204" pitchFamily="34" charset="0"/>
              <a:buChar char="•"/>
            </a:pPr>
            <a:r>
              <a:rPr lang="en-CA" dirty="0" smtClean="0">
                <a:latin typeface="Arial" panose="020B0604020202020204" pitchFamily="34" charset="0"/>
                <a:cs typeface="Arial" panose="020B0604020202020204" pitchFamily="34" charset="0"/>
              </a:rPr>
              <a:t>Work toward shared goals </a:t>
            </a: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L</a:t>
            </a:r>
            <a:r>
              <a:rPr lang="en-CA" dirty="0" smtClean="0">
                <a:latin typeface="Arial" panose="020B0604020202020204" pitchFamily="34" charset="0"/>
                <a:cs typeface="Arial" panose="020B0604020202020204" pitchFamily="34" charset="0"/>
              </a:rPr>
              <a:t>everage the TDR to support members</a:t>
            </a:r>
          </a:p>
          <a:p>
            <a:pPr marL="285750" indent="-285750">
              <a:buFont typeface="Arial" panose="020B0604020202020204" pitchFamily="34" charset="0"/>
              <a:buChar char="•"/>
            </a:pPr>
            <a:r>
              <a:rPr lang="en-CA" dirty="0" smtClean="0">
                <a:latin typeface="Arial" panose="020B0604020202020204" pitchFamily="34" charset="0"/>
                <a:cs typeface="Arial" panose="020B0604020202020204" pitchFamily="34" charset="0"/>
              </a:rPr>
              <a:t>Advance open access</a:t>
            </a:r>
          </a:p>
          <a:p>
            <a:endParaRPr lang="en-CA" dirty="0">
              <a:latin typeface="Arial" panose="020B0604020202020204" pitchFamily="34" charset="0"/>
              <a:ea typeface="Arial" charset="0"/>
              <a:cs typeface="Arial" panose="020B0604020202020204" pitchFamily="34" charset="0"/>
            </a:endParaRPr>
          </a:p>
          <a:p>
            <a:r>
              <a:rPr lang="en-CA" b="1" dirty="0">
                <a:latin typeface="Arial" panose="020B0604020202020204" pitchFamily="34" charset="0"/>
                <a:ea typeface="Arial" charset="0"/>
                <a:cs typeface="Arial" panose="020B0604020202020204" pitchFamily="34" charset="0"/>
              </a:rPr>
              <a:t>Shared membership</a:t>
            </a:r>
            <a:r>
              <a:rPr lang="en-CA" dirty="0">
                <a:latin typeface="Arial" panose="020B0604020202020204" pitchFamily="34" charset="0"/>
                <a:ea typeface="Arial" charset="0"/>
                <a:cs typeface="Arial" panose="020B0604020202020204" pitchFamily="34" charset="0"/>
              </a:rPr>
              <a:t>: </a:t>
            </a:r>
            <a:endParaRPr lang="en-CA" dirty="0" smtClean="0">
              <a:latin typeface="Arial" panose="020B0604020202020204" pitchFamily="34" charset="0"/>
              <a:ea typeface="Arial" charset="0"/>
              <a:cs typeface="Arial" panose="020B0604020202020204" pitchFamily="34" charset="0"/>
            </a:endParaRPr>
          </a:p>
          <a:p>
            <a:pPr marL="285750" indent="-285750">
              <a:buFont typeface="Arial" panose="020B0604020202020204" pitchFamily="34" charset="0"/>
              <a:buChar char="•"/>
            </a:pPr>
            <a:r>
              <a:rPr lang="en-CA" dirty="0" smtClean="0">
                <a:latin typeface="Arial" panose="020B0604020202020204" pitchFamily="34" charset="0"/>
                <a:ea typeface="Arial" charset="0"/>
                <a:cs typeface="Arial" panose="020B0604020202020204" pitchFamily="34" charset="0"/>
              </a:rPr>
              <a:t>22 </a:t>
            </a:r>
            <a:r>
              <a:rPr lang="en-CA" dirty="0">
                <a:latin typeface="Arial" panose="020B0604020202020204" pitchFamily="34" charset="0"/>
                <a:ea typeface="Arial" charset="0"/>
                <a:cs typeface="Arial" panose="020B0604020202020204" pitchFamily="34" charset="0"/>
              </a:rPr>
              <a:t>institutions that were members of both CRKN and </a:t>
            </a:r>
            <a:r>
              <a:rPr lang="en-CA" dirty="0" smtClean="0">
                <a:latin typeface="Arial" panose="020B0604020202020204" pitchFamily="34" charset="0"/>
                <a:ea typeface="Arial" charset="0"/>
                <a:cs typeface="Arial" panose="020B0604020202020204" pitchFamily="34" charset="0"/>
              </a:rPr>
              <a:t>Canadiana</a:t>
            </a:r>
          </a:p>
          <a:p>
            <a:pPr marL="285750" indent="-285750">
              <a:buFont typeface="Arial" panose="020B0604020202020204" pitchFamily="34" charset="0"/>
              <a:buChar char="•"/>
            </a:pPr>
            <a:r>
              <a:rPr lang="en-CA" dirty="0" smtClean="0">
                <a:latin typeface="Arial" panose="020B0604020202020204" pitchFamily="34" charset="0"/>
                <a:ea typeface="Arial" charset="0"/>
                <a:cs typeface="Arial" panose="020B0604020202020204" pitchFamily="34" charset="0"/>
              </a:rPr>
              <a:t>53 </a:t>
            </a:r>
            <a:r>
              <a:rPr lang="en-CA" dirty="0">
                <a:latin typeface="Arial" panose="020B0604020202020204" pitchFamily="34" charset="0"/>
                <a:ea typeface="Arial" charset="0"/>
                <a:cs typeface="Arial" panose="020B0604020202020204" pitchFamily="34" charset="0"/>
              </a:rPr>
              <a:t>CRKN members subscribing to </a:t>
            </a:r>
            <a:r>
              <a:rPr lang="en-CA" dirty="0" smtClean="0">
                <a:latin typeface="Arial" panose="020B0604020202020204" pitchFamily="34" charset="0"/>
                <a:ea typeface="Arial" charset="0"/>
                <a:cs typeface="Arial" panose="020B0604020202020204" pitchFamily="34" charset="0"/>
              </a:rPr>
              <a:t>ECO</a:t>
            </a:r>
            <a:endParaRPr lang="en-CA" dirty="0">
              <a:solidFill>
                <a:srgbClr val="2C3F45"/>
              </a:solidFill>
              <a:latin typeface="Arial" panose="020B0604020202020204" pitchFamily="34" charset="0"/>
              <a:ea typeface="Arial" charset="0"/>
              <a:cs typeface="Arial" panose="020B0604020202020204" pitchFamily="34" charset="0"/>
            </a:endParaRPr>
          </a:p>
          <a:p>
            <a:endParaRPr lang="en-CA" dirty="0" smtClean="0">
              <a:solidFill>
                <a:srgbClr val="2C3F45"/>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12013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sz="3600" dirty="0"/>
              <a:t>Announcing access to </a:t>
            </a:r>
            <a:r>
              <a:rPr lang="en-CA" sz="3600" dirty="0" smtClean="0"/>
              <a:t>Canadiana </a:t>
            </a:r>
            <a:r>
              <a:rPr lang="en-CA" sz="3600" dirty="0"/>
              <a:t>collections at no charge to users</a:t>
            </a:r>
            <a:endParaRPr lang="en-CA" sz="3600" dirty="0">
              <a:solidFill>
                <a:schemeClr val="tx1"/>
              </a:solidFill>
            </a:endParaRPr>
          </a:p>
        </p:txBody>
      </p:sp>
      <p:sp>
        <p:nvSpPr>
          <p:cNvPr id="3" name="Text Placeholder 2"/>
          <p:cNvSpPr>
            <a:spLocks noGrp="1"/>
          </p:cNvSpPr>
          <p:nvPr>
            <p:ph type="body" idx="1"/>
          </p:nvPr>
        </p:nvSpPr>
        <p:spPr>
          <a:xfrm>
            <a:off x="1807590" y="2603422"/>
            <a:ext cx="6816645" cy="3466721"/>
          </a:xfrm>
        </p:spPr>
        <p:txBody>
          <a:bodyPr>
            <a:normAutofit/>
          </a:bodyPr>
          <a:lstStyle/>
          <a:p>
            <a:r>
              <a:rPr lang="en-CA" sz="2200" dirty="0" smtClean="0">
                <a:solidFill>
                  <a:schemeClr val="tx1"/>
                </a:solidFill>
              </a:rPr>
              <a:t>As </a:t>
            </a:r>
            <a:r>
              <a:rPr lang="en-CA" sz="2200" dirty="0">
                <a:solidFill>
                  <a:schemeClr val="tx1"/>
                </a:solidFill>
              </a:rPr>
              <a:t>of January 1, 2019, 60 million pages of Canadian digital documentary heritage will be available at no charge to users. </a:t>
            </a:r>
            <a:endParaRPr lang="en-CA" sz="2200" dirty="0" smtClean="0">
              <a:solidFill>
                <a:schemeClr val="tx1"/>
              </a:solidFill>
            </a:endParaRPr>
          </a:p>
          <a:p>
            <a:endParaRPr lang="en-CA" sz="2400" b="1" dirty="0" smtClean="0"/>
          </a:p>
          <a:p>
            <a:r>
              <a:rPr lang="en-CA" sz="2200" b="1" dirty="0" smtClean="0"/>
              <a:t>Funded by CRKN members</a:t>
            </a:r>
            <a:endParaRPr lang="en-CA" sz="2200" b="1" dirty="0">
              <a:solidFill>
                <a:schemeClr val="tx1"/>
              </a:solidFill>
            </a:endParaRPr>
          </a:p>
          <a:p>
            <a:r>
              <a:rPr lang="en-CA" sz="2000" dirty="0" smtClean="0">
                <a:solidFill>
                  <a:schemeClr val="tx1"/>
                </a:solidFill>
              </a:rPr>
              <a:t>Members re-directing former Canadiana membership and subscription fees towards a Heritage Content Access and Preservation fund for the next three years to fund ongoing platform and collection development. </a:t>
            </a:r>
            <a:endParaRPr lang="en-CA" sz="1800" dirty="0"/>
          </a:p>
        </p:txBody>
      </p:sp>
      <p:sp>
        <p:nvSpPr>
          <p:cNvPr id="5" name="Slide Number Placeholder 4"/>
          <p:cNvSpPr>
            <a:spLocks noGrp="1"/>
          </p:cNvSpPr>
          <p:nvPr>
            <p:ph type="sldNum" sz="quarter" idx="12"/>
          </p:nvPr>
        </p:nvSpPr>
        <p:spPr/>
        <p:txBody>
          <a:bodyPr/>
          <a:lstStyle/>
          <a:p>
            <a:fld id="{5EBD7134-EEA9-3A4D-9FFF-42FDD70F282B}" type="slidenum">
              <a:rPr lang="en-CA" smtClean="0"/>
              <a:pPr/>
              <a:t>6</a:t>
            </a:fld>
            <a:endParaRPr lang="en-CA" dirty="0"/>
          </a:p>
        </p:txBody>
      </p:sp>
    </p:spTree>
    <p:extLst>
      <p:ext uri="{BB962C8B-B14F-4D97-AF65-F5344CB8AC3E}">
        <p14:creationId xmlns:p14="http://schemas.microsoft.com/office/powerpoint/2010/main" val="275369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94756" y="494270"/>
            <a:ext cx="5129480" cy="5474044"/>
          </a:xfrm>
        </p:spPr>
        <p:txBody>
          <a:bodyPr>
            <a:normAutofit/>
          </a:bodyPr>
          <a:lstStyle/>
          <a:p>
            <a:pPr marL="285750" indent="-285750">
              <a:buFont typeface="Arial" panose="020B0604020202020204" pitchFamily="34" charset="0"/>
              <a:buChar char="•"/>
            </a:pPr>
            <a:r>
              <a:rPr lang="en-CA" sz="1800" dirty="0" smtClean="0">
                <a:solidFill>
                  <a:schemeClr val="tx1"/>
                </a:solidFill>
              </a:rPr>
              <a:t>Separate the preservation and access platforms to enable:</a:t>
            </a:r>
          </a:p>
          <a:p>
            <a:pPr marL="735726" lvl="1" indent="-285750">
              <a:buFont typeface="Arial" panose="020B0604020202020204" pitchFamily="34" charset="0"/>
              <a:buChar char="•"/>
            </a:pPr>
            <a:r>
              <a:rPr lang="en-CA" sz="1600" dirty="0">
                <a:solidFill>
                  <a:schemeClr val="tx1"/>
                </a:solidFill>
              </a:rPr>
              <a:t>Descriptive metadata </a:t>
            </a:r>
            <a:r>
              <a:rPr lang="en-CA" sz="1600" dirty="0" smtClean="0">
                <a:solidFill>
                  <a:schemeClr val="tx1"/>
                </a:solidFill>
              </a:rPr>
              <a:t>updates and </a:t>
            </a:r>
            <a:r>
              <a:rPr lang="en-CA" sz="1600" dirty="0">
                <a:solidFill>
                  <a:schemeClr val="tx1"/>
                </a:solidFill>
              </a:rPr>
              <a:t>image </a:t>
            </a:r>
            <a:r>
              <a:rPr lang="en-CA" sz="1600" dirty="0" smtClean="0">
                <a:solidFill>
                  <a:schemeClr val="tx1"/>
                </a:solidFill>
              </a:rPr>
              <a:t>re-sequencing </a:t>
            </a:r>
            <a:r>
              <a:rPr lang="en-CA" sz="1600" dirty="0">
                <a:solidFill>
                  <a:schemeClr val="tx1"/>
                </a:solidFill>
              </a:rPr>
              <a:t>independent of preservation</a:t>
            </a:r>
          </a:p>
          <a:p>
            <a:pPr marL="735726" lvl="1" indent="-285750">
              <a:buFont typeface="Arial" panose="020B0604020202020204" pitchFamily="34" charset="0"/>
              <a:buChar char="•"/>
            </a:pPr>
            <a:r>
              <a:rPr lang="en-CA" sz="1600" dirty="0">
                <a:solidFill>
                  <a:schemeClr val="tx1"/>
                </a:solidFill>
              </a:rPr>
              <a:t>Preservation </a:t>
            </a:r>
            <a:r>
              <a:rPr lang="en-CA" sz="1600" dirty="0" smtClean="0">
                <a:solidFill>
                  <a:schemeClr val="tx1"/>
                </a:solidFill>
              </a:rPr>
              <a:t>independent </a:t>
            </a:r>
            <a:r>
              <a:rPr lang="en-CA" sz="1600" dirty="0">
                <a:solidFill>
                  <a:schemeClr val="tx1"/>
                </a:solidFill>
              </a:rPr>
              <a:t>of expectation of </a:t>
            </a:r>
            <a:r>
              <a:rPr lang="en-CA" sz="1600" dirty="0" smtClean="0">
                <a:solidFill>
                  <a:schemeClr val="tx1"/>
                </a:solidFill>
              </a:rPr>
              <a:t>access </a:t>
            </a:r>
          </a:p>
          <a:p>
            <a:pPr marL="735726" lvl="1" indent="-285750">
              <a:buFont typeface="Arial" panose="020B0604020202020204" pitchFamily="34" charset="0"/>
              <a:buChar char="•"/>
            </a:pPr>
            <a:r>
              <a:rPr lang="en-CA" sz="1600" dirty="0" smtClean="0">
                <a:solidFill>
                  <a:schemeClr val="tx1"/>
                </a:solidFill>
              </a:rPr>
              <a:t>The maintenance of separate preservation and access </a:t>
            </a:r>
            <a:r>
              <a:rPr lang="en-CA" sz="1600" dirty="0">
                <a:solidFill>
                  <a:schemeClr val="tx1"/>
                </a:solidFill>
              </a:rPr>
              <a:t>copies of </a:t>
            </a:r>
            <a:r>
              <a:rPr lang="en-CA" sz="1600" dirty="0" smtClean="0">
                <a:solidFill>
                  <a:schemeClr val="tx1"/>
                </a:solidFill>
              </a:rPr>
              <a:t>images</a:t>
            </a:r>
            <a:endParaRPr lang="en-CA" sz="1600" dirty="0">
              <a:solidFill>
                <a:schemeClr val="tx1"/>
              </a:solidFill>
            </a:endParaRPr>
          </a:p>
          <a:p>
            <a:pPr marL="285750" indent="-285750">
              <a:buFont typeface="Arial" panose="020B0604020202020204" pitchFamily="34" charset="0"/>
              <a:buChar char="•"/>
            </a:pPr>
            <a:r>
              <a:rPr lang="en-CA" sz="1800" dirty="0" smtClean="0">
                <a:solidFill>
                  <a:schemeClr val="tx1"/>
                </a:solidFill>
              </a:rPr>
              <a:t>Adoption of IIIF (International Image Interoperability Framework) standards</a:t>
            </a:r>
          </a:p>
          <a:p>
            <a:pPr marL="285750" indent="-285750">
              <a:buFont typeface="Arial" panose="020B0604020202020204" pitchFamily="34" charset="0"/>
              <a:buChar char="•"/>
            </a:pPr>
            <a:r>
              <a:rPr lang="en-CA" sz="1800" dirty="0" smtClean="0">
                <a:solidFill>
                  <a:schemeClr val="tx1"/>
                </a:solidFill>
              </a:rPr>
              <a:t>Develop APIs for image viewing, document and collection presentation, and search</a:t>
            </a:r>
          </a:p>
          <a:p>
            <a:pPr marL="285750" indent="-285750">
              <a:buFont typeface="Arial" panose="020B0604020202020204" pitchFamily="34" charset="0"/>
              <a:buChar char="•"/>
            </a:pPr>
            <a:r>
              <a:rPr lang="en-US" sz="1800" dirty="0" smtClean="0">
                <a:solidFill>
                  <a:schemeClr val="tx1"/>
                </a:solidFill>
              </a:rPr>
              <a:t>Replace in-house custom components with widely-adopted </a:t>
            </a:r>
            <a:r>
              <a:rPr lang="en-US" sz="1800" dirty="0">
                <a:solidFill>
                  <a:schemeClr val="tx1"/>
                </a:solidFill>
              </a:rPr>
              <a:t>external solutions </a:t>
            </a:r>
            <a:r>
              <a:rPr lang="en-US" sz="1800" dirty="0" smtClean="0">
                <a:solidFill>
                  <a:schemeClr val="tx1"/>
                </a:solidFill>
              </a:rPr>
              <a:t>(e.g., </a:t>
            </a:r>
            <a:r>
              <a:rPr lang="en-US" sz="1800" dirty="0" err="1" smtClean="0">
                <a:solidFill>
                  <a:schemeClr val="tx1"/>
                </a:solidFill>
              </a:rPr>
              <a:t>Archivematica</a:t>
            </a:r>
            <a:r>
              <a:rPr lang="en-US" sz="1800" dirty="0">
                <a:solidFill>
                  <a:schemeClr val="tx1"/>
                </a:solidFill>
              </a:rPr>
              <a:t>, OpenStack Swift)</a:t>
            </a:r>
            <a:endParaRPr lang="en-CA" sz="1800" dirty="0">
              <a:solidFill>
                <a:schemeClr val="tx1"/>
              </a:solidFill>
            </a:endParaRPr>
          </a:p>
        </p:txBody>
      </p:sp>
      <p:sp>
        <p:nvSpPr>
          <p:cNvPr id="3" name="Title 2"/>
          <p:cNvSpPr>
            <a:spLocks noGrp="1"/>
          </p:cNvSpPr>
          <p:nvPr>
            <p:ph type="title"/>
          </p:nvPr>
        </p:nvSpPr>
        <p:spPr/>
        <p:txBody>
          <a:bodyPr>
            <a:noAutofit/>
          </a:bodyPr>
          <a:lstStyle/>
          <a:p>
            <a:r>
              <a:rPr lang="en-CA" sz="2800" dirty="0" smtClean="0"/>
              <a:t>Platform Goals</a:t>
            </a:r>
            <a:endParaRPr lang="en-CA" sz="2800" dirty="0"/>
          </a:p>
        </p:txBody>
      </p:sp>
      <p:sp>
        <p:nvSpPr>
          <p:cNvPr id="4" name="Subtitle 3"/>
          <p:cNvSpPr>
            <a:spLocks noGrp="1"/>
          </p:cNvSpPr>
          <p:nvPr>
            <p:ph type="subTitle" idx="13"/>
          </p:nvPr>
        </p:nvSpPr>
        <p:spPr>
          <a:xfrm>
            <a:off x="376073" y="3282475"/>
            <a:ext cx="2448846" cy="588197"/>
          </a:xfrm>
        </p:spPr>
        <p:txBody>
          <a:bodyPr/>
          <a:lstStyle/>
          <a:p>
            <a:endParaRPr lang="en-CA" dirty="0"/>
          </a:p>
        </p:txBody>
      </p:sp>
      <p:sp>
        <p:nvSpPr>
          <p:cNvPr id="5" name="Slide Number Placeholder 4"/>
          <p:cNvSpPr>
            <a:spLocks noGrp="1"/>
          </p:cNvSpPr>
          <p:nvPr>
            <p:ph type="sldNum" sz="quarter" idx="12"/>
          </p:nvPr>
        </p:nvSpPr>
        <p:spPr/>
        <p:txBody>
          <a:bodyPr/>
          <a:lstStyle/>
          <a:p>
            <a:fld id="{5EBD7134-EEA9-3A4D-9FFF-42FDD70F282B}" type="slidenum">
              <a:rPr lang="en-CA" smtClean="0"/>
              <a:pPr/>
              <a:t>7</a:t>
            </a:fld>
            <a:endParaRPr lang="en-CA" dirty="0"/>
          </a:p>
        </p:txBody>
      </p:sp>
    </p:spTree>
    <p:extLst>
      <p:ext uri="{BB962C8B-B14F-4D97-AF65-F5344CB8AC3E}">
        <p14:creationId xmlns:p14="http://schemas.microsoft.com/office/powerpoint/2010/main" val="672734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782A37"/>
      </a:accent1>
      <a:accent2>
        <a:srgbClr val="4D878F"/>
      </a:accent2>
      <a:accent3>
        <a:srgbClr val="B5AFA2"/>
      </a:accent3>
      <a:accent4>
        <a:srgbClr val="842939"/>
      </a:accent4>
      <a:accent5>
        <a:srgbClr val="B4AEA2"/>
      </a:accent5>
      <a:accent6>
        <a:srgbClr val="C8D3D8"/>
      </a:accent6>
      <a:hlink>
        <a:srgbClr val="44536A"/>
      </a:hlink>
      <a:folHlink>
        <a:srgbClr val="782A3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3276</TotalTime>
  <Words>838</Words>
  <Application>Microsoft Office PowerPoint</Application>
  <PresentationFormat>Custom</PresentationFormat>
  <Paragraphs>100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CRKN and Canadiana Update </vt:lpstr>
      <vt:lpstr>CRKN &amp; Canadiana</vt:lpstr>
      <vt:lpstr>CRKN &amp; Canadiana</vt:lpstr>
      <vt:lpstr>CRKN and Canadiana.org  merge as combined organization</vt:lpstr>
      <vt:lpstr>CRKN &amp; Canadiana</vt:lpstr>
      <vt:lpstr>Announcing access to Canadiana collections at no charge to users</vt:lpstr>
      <vt:lpstr>Platform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Armstrong</dc:creator>
  <cp:lastModifiedBy>Whitmell, Vicki</cp:lastModifiedBy>
  <cp:revision>180</cp:revision>
  <cp:lastPrinted>2018-09-21T16:03:41Z</cp:lastPrinted>
  <dcterms:created xsi:type="dcterms:W3CDTF">2016-09-23T14:10:05Z</dcterms:created>
  <dcterms:modified xsi:type="dcterms:W3CDTF">2018-12-10T17:40:56Z</dcterms:modified>
</cp:coreProperties>
</file>