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9" r:id="rId1"/>
  </p:sldMasterIdLst>
  <p:notesMasterIdLst>
    <p:notesMasterId r:id="rId13"/>
  </p:notesMasterIdLst>
  <p:handoutMasterIdLst>
    <p:handoutMasterId r:id="rId14"/>
  </p:handoutMasterIdLst>
  <p:sldIdLst>
    <p:sldId id="271" r:id="rId2"/>
    <p:sldId id="270" r:id="rId3"/>
    <p:sldId id="272" r:id="rId4"/>
    <p:sldId id="269" r:id="rId5"/>
    <p:sldId id="274" r:id="rId6"/>
    <p:sldId id="275" r:id="rId7"/>
    <p:sldId id="276" r:id="rId8"/>
    <p:sldId id="277" r:id="rId9"/>
    <p:sldId id="279" r:id="rId10"/>
    <p:sldId id="281" r:id="rId11"/>
    <p:sldId id="280" r:id="rId12"/>
  </p:sldIdLst>
  <p:sldSz cx="9144000" cy="6858000" type="screen4x3"/>
  <p:notesSz cx="6900863" cy="9291638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7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53819"/>
    <a:srgbClr val="3C1053"/>
    <a:srgbClr val="007684"/>
    <a:srgbClr val="006E81"/>
    <a:srgbClr val="4C4C4E"/>
    <a:srgbClr val="6D6E71"/>
    <a:srgbClr val="313231"/>
    <a:srgbClr val="C43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6980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38" y="-90"/>
      </p:cViewPr>
      <p:guideLst>
        <p:guide orient="horz" pos="2927"/>
        <p:guide pos="217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90999" cy="464899"/>
          </a:xfrm>
          <a:prstGeom prst="rect">
            <a:avLst/>
          </a:prstGeom>
        </p:spPr>
        <p:txBody>
          <a:bodyPr vert="horz" wrap="square" lIns="90507" tIns="45254" rIns="90507" bIns="4525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8303" y="0"/>
            <a:ext cx="2990999" cy="464899"/>
          </a:xfrm>
          <a:prstGeom prst="rect">
            <a:avLst/>
          </a:prstGeom>
        </p:spPr>
        <p:txBody>
          <a:bodyPr vert="horz" wrap="square" lIns="90507" tIns="45254" rIns="90507" bIns="4525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065D5730-035C-4B23-9965-8696E57F950D}" type="datetime1">
              <a:rPr lang="en-CA" altLang="en-US"/>
              <a:pPr>
                <a:defRPr/>
              </a:pPr>
              <a:t>2018-12-12</a:t>
            </a:fld>
            <a:endParaRPr lang="en-CA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5152"/>
            <a:ext cx="2990999" cy="464899"/>
          </a:xfrm>
          <a:prstGeom prst="rect">
            <a:avLst/>
          </a:prstGeom>
        </p:spPr>
        <p:txBody>
          <a:bodyPr vert="horz" wrap="square" lIns="90507" tIns="45254" rIns="90507" bIns="4525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8303" y="8825152"/>
            <a:ext cx="2990999" cy="464899"/>
          </a:xfrm>
          <a:prstGeom prst="rect">
            <a:avLst/>
          </a:prstGeom>
        </p:spPr>
        <p:txBody>
          <a:bodyPr vert="horz" wrap="square" lIns="90507" tIns="45254" rIns="90507" bIns="4525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463737C9-46B9-4C16-89C8-CA34CF62FB36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71307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90999" cy="464899"/>
          </a:xfrm>
          <a:prstGeom prst="rect">
            <a:avLst/>
          </a:prstGeom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303" y="0"/>
            <a:ext cx="2990999" cy="464899"/>
          </a:xfrm>
          <a:prstGeom prst="rect">
            <a:avLst/>
          </a:prstGeom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A8F7E34-E230-4E26-BFB8-1EDC81CA7AF5}" type="datetime1">
              <a:rPr lang="en-CA" altLang="en-US"/>
              <a:pPr>
                <a:defRPr/>
              </a:pPr>
              <a:t>2018-12-12</a:t>
            </a:fld>
            <a:endParaRPr lang="en-CA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8713" y="696913"/>
            <a:ext cx="4643437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4" rIns="92227" bIns="46114" rtlCol="0" anchor="ctr"/>
          <a:lstStyle/>
          <a:p>
            <a:pPr lvl="0"/>
            <a:endParaRPr lang="en-C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711" y="4414164"/>
            <a:ext cx="5519441" cy="4180920"/>
          </a:xfrm>
          <a:prstGeom prst="rect">
            <a:avLst/>
          </a:prstGeom>
        </p:spPr>
        <p:txBody>
          <a:bodyPr vert="horz" wrap="square" lIns="92227" tIns="46114" rIns="92227" bIns="4611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x-none" noProof="0"/>
              <a:t>Click to edit Master text styles</a:t>
            </a:r>
          </a:p>
          <a:p>
            <a:pPr lvl="1"/>
            <a:r>
              <a:rPr lang="en-US" altLang="x-none" noProof="0"/>
              <a:t>Second level</a:t>
            </a:r>
          </a:p>
          <a:p>
            <a:pPr lvl="2"/>
            <a:r>
              <a:rPr lang="en-US" altLang="x-none" noProof="0"/>
              <a:t>Third level</a:t>
            </a:r>
          </a:p>
          <a:p>
            <a:pPr lvl="3"/>
            <a:r>
              <a:rPr lang="en-US" altLang="x-none" noProof="0"/>
              <a:t>Fourth level</a:t>
            </a:r>
          </a:p>
          <a:p>
            <a:pPr lvl="4"/>
            <a:r>
              <a:rPr lang="en-US" altLang="x-none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5152"/>
            <a:ext cx="2990999" cy="464899"/>
          </a:xfrm>
          <a:prstGeom prst="rect">
            <a:avLst/>
          </a:prstGeom>
        </p:spPr>
        <p:txBody>
          <a:bodyPr vert="horz" wrap="square" lIns="92227" tIns="46114" rIns="92227" bIns="461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303" y="8825152"/>
            <a:ext cx="2990999" cy="464899"/>
          </a:xfrm>
          <a:prstGeom prst="rect">
            <a:avLst/>
          </a:prstGeom>
        </p:spPr>
        <p:txBody>
          <a:bodyPr vert="horz" wrap="square" lIns="92227" tIns="46114" rIns="92227" bIns="46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2350B440-14C8-4E4A-B316-79E136A10C72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455467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74948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073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10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16622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11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49032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202994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5073">
              <a:defRPr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2326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defTabSz="905073">
              <a:buFont typeface="Arial" pitchFamily="34" charset="0"/>
              <a:buNone/>
              <a:defRPr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36699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9762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444624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30234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85787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073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50B440-14C8-4E4A-B316-79E136A10C72}" type="slidenum">
              <a:rPr lang="en-CA" altLang="en-US" smtClean="0"/>
              <a:pPr>
                <a:defRPr/>
              </a:pPr>
              <a:t>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1662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Decorative outline."/>
          <p:cNvSpPr/>
          <p:nvPr/>
        </p:nvSpPr>
        <p:spPr>
          <a:xfrm>
            <a:off x="465138" y="379413"/>
            <a:ext cx="8264525" cy="6102350"/>
          </a:xfrm>
          <a:prstGeom prst="rect">
            <a:avLst/>
          </a:prstGeom>
          <a:noFill/>
          <a:ln w="6350">
            <a:solidFill>
              <a:srgbClr val="166F6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5" name="Government of Ontario Logo" descr="Government of Ontario Logo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38" y="6011863"/>
            <a:ext cx="100965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Archives of Ontario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739775"/>
            <a:ext cx="56880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2119313" y="6030913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983288"/>
            <a:ext cx="12176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"/>
          <p:cNvSpPr>
            <a:spLocks noGrp="1"/>
          </p:cNvSpPr>
          <p:nvPr>
            <p:ph type="title"/>
          </p:nvPr>
        </p:nvSpPr>
        <p:spPr>
          <a:xfrm>
            <a:off x="786216" y="3307742"/>
            <a:ext cx="7649465" cy="617821"/>
          </a:xfrm>
        </p:spPr>
        <p:txBody>
          <a:bodyPr lIns="0" tIns="0" rIns="0"/>
          <a:lstStyle>
            <a:lvl1pPr>
              <a:defRPr sz="3200" baseline="0">
                <a:solidFill>
                  <a:srgbClr val="4C4C4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8" name="Date"/>
          <p:cNvSpPr>
            <a:spLocks noGrp="1"/>
          </p:cNvSpPr>
          <p:nvPr>
            <p:ph sz="quarter" idx="11"/>
          </p:nvPr>
        </p:nvSpPr>
        <p:spPr>
          <a:xfrm>
            <a:off x="786216" y="4067757"/>
            <a:ext cx="2439883" cy="281090"/>
          </a:xfrm>
        </p:spPr>
        <p:txBody>
          <a:bodyPr lIns="0" tIns="0" rIns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5913" y="6564313"/>
            <a:ext cx="2395537" cy="169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108412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6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7" descr="Horizontal rule line."/>
          <p:cNvCxnSpPr>
            <a:cxnSpLocks noChangeShapeType="1"/>
          </p:cNvCxnSpPr>
          <p:nvPr/>
        </p:nvCxnSpPr>
        <p:spPr bwMode="auto">
          <a:xfrm flipH="1">
            <a:off x="457200" y="63071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1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892409"/>
            <a:ext cx="2699999" cy="4219279"/>
          </a:xfrm>
          <a:prstGeom prst="rect">
            <a:avLst/>
          </a:prstGeom>
        </p:spPr>
        <p:txBody>
          <a:bodyPr/>
          <a:lstStyle>
            <a:lvl1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615146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6538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26" name="Content Placeholder 2"/>
          <p:cNvSpPr>
            <a:spLocks noGrp="1"/>
          </p:cNvSpPr>
          <p:nvPr>
            <p:ph idx="14"/>
          </p:nvPr>
        </p:nvSpPr>
        <p:spPr>
          <a:xfrm>
            <a:off x="3287333" y="1892409"/>
            <a:ext cx="2699999" cy="4219279"/>
          </a:xfrm>
          <a:prstGeom prst="rect">
            <a:avLst/>
          </a:prstGeom>
        </p:spPr>
        <p:txBody>
          <a:bodyPr/>
          <a:lstStyle>
            <a:lvl1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615146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287333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6"/>
          </p:nvPr>
        </p:nvSpPr>
        <p:spPr>
          <a:xfrm>
            <a:off x="6117465" y="1892409"/>
            <a:ext cx="2699999" cy="4219279"/>
          </a:xfrm>
          <a:prstGeom prst="rect">
            <a:avLst/>
          </a:prstGeom>
        </p:spPr>
        <p:txBody>
          <a:bodyPr/>
          <a:lstStyle>
            <a:lvl1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615146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15146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117465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330891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Decorative outline."/>
          <p:cNvSpPr/>
          <p:nvPr/>
        </p:nvSpPr>
        <p:spPr>
          <a:xfrm>
            <a:off x="465138" y="379413"/>
            <a:ext cx="8264525" cy="6102350"/>
          </a:xfrm>
          <a:prstGeom prst="rect">
            <a:avLst/>
          </a:prstGeom>
          <a:noFill/>
          <a:ln w="6350">
            <a:solidFill>
              <a:srgbClr val="166F6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5" name="Picture 7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739775"/>
            <a:ext cx="56880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overnment of Ontario Logo" descr="Government of Ontario Logo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38" y="6011863"/>
            <a:ext cx="100965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2119313" y="6030913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983288"/>
            <a:ext cx="12176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"/>
          <p:cNvSpPr>
            <a:spLocks noGrp="1"/>
          </p:cNvSpPr>
          <p:nvPr>
            <p:ph type="title"/>
          </p:nvPr>
        </p:nvSpPr>
        <p:spPr>
          <a:xfrm>
            <a:off x="786216" y="3307742"/>
            <a:ext cx="7649465" cy="617821"/>
          </a:xfrm>
        </p:spPr>
        <p:txBody>
          <a:bodyPr lIns="0" tIns="0" rIns="0"/>
          <a:lstStyle>
            <a:lvl1pPr>
              <a:defRPr sz="3200" baseline="0">
                <a:solidFill>
                  <a:srgbClr val="4C4C4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3" name="Date"/>
          <p:cNvSpPr>
            <a:spLocks noGrp="1"/>
          </p:cNvSpPr>
          <p:nvPr>
            <p:ph sz="quarter" idx="11"/>
          </p:nvPr>
        </p:nvSpPr>
        <p:spPr>
          <a:xfrm>
            <a:off x="786216" y="4067757"/>
            <a:ext cx="2439883" cy="281090"/>
          </a:xfrm>
        </p:spPr>
        <p:txBody>
          <a:bodyPr lIns="0" tIns="0" rIns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00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628808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5"/>
          <p:cNvSpPr txBox="1">
            <a:spLocks/>
          </p:cNvSpPr>
          <p:nvPr/>
        </p:nvSpPr>
        <p:spPr>
          <a:xfrm>
            <a:off x="8201025" y="6288088"/>
            <a:ext cx="593725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fld id="{3AFDA5F3-E734-4F04-8ABD-DA2C7508B1E0}" type="slidenum">
              <a:rPr lang="en-CA" altLang="en-US" b="1" smtClean="0">
                <a:solidFill>
                  <a:srgbClr val="4C4C4E"/>
                </a:solidFill>
                <a:cs typeface="Arial" pitchFamily="34" charset="0"/>
              </a:rPr>
              <a:pPr algn="r">
                <a:defRPr/>
              </a:pPr>
              <a:t>‹#›</a:t>
            </a:fld>
            <a:endParaRPr lang="en-CA" altLang="en-US" b="1" dirty="0" smtClean="0">
              <a:solidFill>
                <a:srgbClr val="4C4C4E"/>
              </a:solidFill>
              <a:cs typeface="Arial" pitchFamily="34" charset="0"/>
            </a:endParaRPr>
          </a:p>
        </p:txBody>
      </p:sp>
      <p:pic>
        <p:nvPicPr>
          <p:cNvPr id="6" name="Picture 7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8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988"/>
            <a:ext cx="8229600" cy="4937147"/>
          </a:xfrm>
          <a:prstGeom prst="rect">
            <a:avLst/>
          </a:prstGeom>
        </p:spPr>
        <p:txBody>
          <a:bodyPr/>
          <a:lstStyle>
            <a:lvl1pPr>
              <a:buClr>
                <a:srgbClr val="007684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007684"/>
              </a:buClr>
              <a:buFont typeface="Arial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684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684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210999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628808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5"/>
          <p:cNvSpPr txBox="1">
            <a:spLocks/>
          </p:cNvSpPr>
          <p:nvPr/>
        </p:nvSpPr>
        <p:spPr>
          <a:xfrm>
            <a:off x="8201025" y="6288088"/>
            <a:ext cx="593725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fld id="{1FED0324-087A-4D66-8844-8A2685322895}" type="slidenum">
              <a:rPr lang="en-CA" altLang="en-US" b="1" smtClean="0">
                <a:solidFill>
                  <a:srgbClr val="4C4C4E"/>
                </a:solidFill>
                <a:cs typeface="Arial" pitchFamily="34" charset="0"/>
              </a:rPr>
              <a:pPr algn="r">
                <a:defRPr/>
              </a:pPr>
              <a:t>‹#›</a:t>
            </a:fld>
            <a:endParaRPr lang="en-CA" altLang="en-US" b="1" dirty="0" smtClean="0">
              <a:solidFill>
                <a:srgbClr val="4C4C4E"/>
              </a:solidFill>
              <a:cs typeface="Arial" pitchFamily="34" charset="0"/>
            </a:endParaRPr>
          </a:p>
        </p:txBody>
      </p:sp>
      <p:pic>
        <p:nvPicPr>
          <p:cNvPr id="6" name="Picture 7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8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C10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988"/>
            <a:ext cx="8229600" cy="4987386"/>
          </a:xfrm>
          <a:prstGeom prst="rect">
            <a:avLst/>
          </a:prstGeom>
        </p:spPr>
        <p:txBody>
          <a:bodyPr/>
          <a:lstStyle>
            <a:lvl1pPr>
              <a:buClr>
                <a:srgbClr val="3C1053"/>
              </a:buClr>
              <a:defRPr>
                <a:solidFill>
                  <a:srgbClr val="3132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3C1053"/>
              </a:buClr>
              <a:buFont typeface="Arial"/>
              <a:buChar char="•"/>
              <a:defRPr>
                <a:solidFill>
                  <a:srgbClr val="3132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C1053"/>
              </a:buClr>
              <a:defRPr>
                <a:solidFill>
                  <a:srgbClr val="3132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C1053"/>
              </a:buClr>
              <a:defRPr>
                <a:solidFill>
                  <a:srgbClr val="3132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196475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628808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Slide Number Placeholder 5"/>
          <p:cNvSpPr txBox="1">
            <a:spLocks/>
          </p:cNvSpPr>
          <p:nvPr/>
        </p:nvSpPr>
        <p:spPr>
          <a:xfrm>
            <a:off x="8201025" y="6288088"/>
            <a:ext cx="593725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fld id="{1FC0AC8D-A7C3-4909-A747-6010CD73B58B}" type="slidenum">
              <a:rPr lang="en-CA" altLang="en-US" b="1" smtClean="0">
                <a:solidFill>
                  <a:srgbClr val="4C4C4E"/>
                </a:solidFill>
                <a:cs typeface="Arial" pitchFamily="34" charset="0"/>
              </a:rPr>
              <a:pPr algn="r">
                <a:defRPr/>
              </a:pPr>
              <a:t>‹#›</a:t>
            </a:fld>
            <a:endParaRPr lang="en-CA" altLang="en-US" b="1" dirty="0" smtClean="0">
              <a:solidFill>
                <a:srgbClr val="4C4C4E"/>
              </a:solidFill>
              <a:cs typeface="Arial" pitchFamily="34" charset="0"/>
            </a:endParaRPr>
          </a:p>
        </p:txBody>
      </p:sp>
      <p:pic>
        <p:nvPicPr>
          <p:cNvPr id="6" name="Picture 7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8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  <a:p>
            <a:pPr>
              <a:defRPr/>
            </a:pPr>
            <a:endParaRPr lang="en-US" altLang="x-none" sz="1600" b="1" dirty="0" smtClean="0"/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6538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988"/>
            <a:ext cx="8229600" cy="4987386"/>
          </a:xfrm>
          <a:prstGeom prst="rect">
            <a:avLst/>
          </a:prstGeom>
        </p:spPr>
        <p:txBody>
          <a:bodyPr/>
          <a:lstStyle>
            <a:lvl1pPr>
              <a:buClr>
                <a:srgbClr val="615146"/>
              </a:buClr>
              <a:defRPr>
                <a:solidFill>
                  <a:srgbClr val="6538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615146"/>
              </a:buClr>
              <a:buFont typeface="Arial"/>
              <a:buChar char="•"/>
              <a:defRPr>
                <a:solidFill>
                  <a:srgbClr val="6538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615146"/>
              </a:buClr>
              <a:defRPr>
                <a:solidFill>
                  <a:srgbClr val="6538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15146"/>
              </a:buClr>
              <a:defRPr>
                <a:solidFill>
                  <a:srgbClr val="6538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39494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63071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lide Number Placeholder 5"/>
          <p:cNvSpPr txBox="1">
            <a:spLocks/>
          </p:cNvSpPr>
          <p:nvPr/>
        </p:nvSpPr>
        <p:spPr>
          <a:xfrm>
            <a:off x="8201025" y="6288088"/>
            <a:ext cx="593725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fld id="{F7221E0D-1E78-4178-A6D1-DE26BAEE43B6}" type="slidenum">
              <a:rPr lang="en-CA" altLang="en-US" b="1" smtClean="0">
                <a:solidFill>
                  <a:srgbClr val="4C4C4E"/>
                </a:solidFill>
                <a:cs typeface="Arial" pitchFamily="34" charset="0"/>
              </a:rPr>
              <a:pPr algn="r">
                <a:defRPr/>
              </a:pPr>
              <a:t>‹#›</a:t>
            </a:fld>
            <a:endParaRPr lang="en-CA" altLang="en-US" b="1" dirty="0" smtClean="0">
              <a:solidFill>
                <a:srgbClr val="4C4C4E"/>
              </a:solidFill>
              <a:cs typeface="Arial" pitchFamily="34" charset="0"/>
            </a:endParaRPr>
          </a:p>
        </p:txBody>
      </p:sp>
      <p:pic>
        <p:nvPicPr>
          <p:cNvPr id="10" name="Picture 7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1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892409"/>
            <a:ext cx="3923969" cy="4282856"/>
          </a:xfrm>
          <a:prstGeom prst="rect">
            <a:avLst/>
          </a:prstGeom>
        </p:spPr>
        <p:txBody>
          <a:bodyPr/>
          <a:lstStyle>
            <a:lvl1pPr>
              <a:buClr>
                <a:srgbClr val="00768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007684"/>
              </a:buClr>
              <a:buFont typeface="Arial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68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68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64063" y="1891128"/>
            <a:ext cx="3959225" cy="4284246"/>
          </a:xfrm>
        </p:spPr>
        <p:txBody>
          <a:bodyPr/>
          <a:lstStyle>
            <a:lvl1pPr>
              <a:buClr>
                <a:srgbClr val="00768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00768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00768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00768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007684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23963"/>
            <a:ext cx="3923969" cy="4857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583927" y="1223963"/>
            <a:ext cx="3923969" cy="4857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39506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63071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lide Number Placeholder 5"/>
          <p:cNvSpPr txBox="1">
            <a:spLocks/>
          </p:cNvSpPr>
          <p:nvPr/>
        </p:nvSpPr>
        <p:spPr>
          <a:xfrm>
            <a:off x="8201025" y="6288088"/>
            <a:ext cx="593725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fld id="{B3751949-6D86-48B5-9973-F0D2156D4CC4}" type="slidenum">
              <a:rPr lang="en-CA" altLang="en-US" b="1" smtClean="0">
                <a:solidFill>
                  <a:srgbClr val="4C4C4E"/>
                </a:solidFill>
                <a:cs typeface="Arial" pitchFamily="34" charset="0"/>
              </a:rPr>
              <a:pPr algn="r">
                <a:defRPr/>
              </a:pPr>
              <a:t>‹#›</a:t>
            </a:fld>
            <a:endParaRPr lang="en-CA" altLang="en-US" b="1" dirty="0" smtClean="0">
              <a:solidFill>
                <a:srgbClr val="4C4C4E"/>
              </a:solidFill>
              <a:cs typeface="Arial" pitchFamily="34" charset="0"/>
            </a:endParaRPr>
          </a:p>
        </p:txBody>
      </p:sp>
      <p:pic>
        <p:nvPicPr>
          <p:cNvPr id="10" name="Picture 7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1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C10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892409"/>
            <a:ext cx="3923969" cy="4282856"/>
          </a:xfrm>
          <a:prstGeom prst="rect">
            <a:avLst/>
          </a:prstGeom>
        </p:spPr>
        <p:txBody>
          <a:bodyPr/>
          <a:lstStyle>
            <a:lvl1pPr>
              <a:buClr>
                <a:srgbClr val="3C1053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3C1053"/>
              </a:buClr>
              <a:buFont typeface="Arial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C1053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C1053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64063" y="1891128"/>
            <a:ext cx="3959225" cy="4284246"/>
          </a:xfrm>
        </p:spPr>
        <p:txBody>
          <a:bodyPr/>
          <a:lstStyle>
            <a:lvl1pPr>
              <a:buClr>
                <a:srgbClr val="3C1053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3C1053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3C1053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3C1053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3C1053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23963"/>
            <a:ext cx="3923969" cy="4857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583927" y="1223963"/>
            <a:ext cx="3923969" cy="4857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12594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63071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lide Number Placeholder 5"/>
          <p:cNvSpPr txBox="1">
            <a:spLocks/>
          </p:cNvSpPr>
          <p:nvPr/>
        </p:nvSpPr>
        <p:spPr>
          <a:xfrm>
            <a:off x="8201025" y="6288088"/>
            <a:ext cx="593725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fld id="{6F795EF3-69C1-42FF-9184-A5A6331E77C2}" type="slidenum">
              <a:rPr lang="en-CA" altLang="en-US" b="1" smtClean="0">
                <a:solidFill>
                  <a:srgbClr val="4C4C4E"/>
                </a:solidFill>
                <a:cs typeface="Arial" pitchFamily="34" charset="0"/>
              </a:rPr>
              <a:pPr algn="r">
                <a:defRPr/>
              </a:pPr>
              <a:t>‹#›</a:t>
            </a:fld>
            <a:endParaRPr lang="en-CA" altLang="en-US" b="1" dirty="0" smtClean="0">
              <a:solidFill>
                <a:srgbClr val="4C4C4E"/>
              </a:solidFill>
              <a:cs typeface="Arial" pitchFamily="34" charset="0"/>
            </a:endParaRPr>
          </a:p>
        </p:txBody>
      </p:sp>
      <p:pic>
        <p:nvPicPr>
          <p:cNvPr id="10" name="Picture 7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1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6538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892409"/>
            <a:ext cx="3923969" cy="4222310"/>
          </a:xfrm>
          <a:prstGeom prst="rect">
            <a:avLst/>
          </a:prstGeom>
        </p:spPr>
        <p:txBody>
          <a:bodyPr/>
          <a:lstStyle>
            <a:lvl1pPr>
              <a:buClr>
                <a:srgbClr val="615146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615146"/>
              </a:buClr>
              <a:buFont typeface="Arial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615146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15146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64063" y="1891127"/>
            <a:ext cx="3959225" cy="422359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23963"/>
            <a:ext cx="3923969" cy="4857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583927" y="1223963"/>
            <a:ext cx="3923969" cy="4857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13147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6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7" descr="Horizontal rule line."/>
          <p:cNvCxnSpPr>
            <a:cxnSpLocks noChangeShapeType="1"/>
          </p:cNvCxnSpPr>
          <p:nvPr/>
        </p:nvCxnSpPr>
        <p:spPr bwMode="auto">
          <a:xfrm flipH="1">
            <a:off x="457200" y="63071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1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892409"/>
            <a:ext cx="2699999" cy="4266344"/>
          </a:xfrm>
          <a:prstGeom prst="rect">
            <a:avLst/>
          </a:prstGeom>
        </p:spPr>
        <p:txBody>
          <a:bodyPr/>
          <a:lstStyle>
            <a:lvl1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007684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76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26" name="Content Placeholder 2"/>
          <p:cNvSpPr>
            <a:spLocks noGrp="1"/>
          </p:cNvSpPr>
          <p:nvPr>
            <p:ph idx="14"/>
          </p:nvPr>
        </p:nvSpPr>
        <p:spPr>
          <a:xfrm>
            <a:off x="3287333" y="1892409"/>
            <a:ext cx="2699999" cy="4266344"/>
          </a:xfrm>
          <a:prstGeom prst="rect">
            <a:avLst/>
          </a:prstGeom>
        </p:spPr>
        <p:txBody>
          <a:bodyPr/>
          <a:lstStyle>
            <a:lvl1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007684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287333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6"/>
          </p:nvPr>
        </p:nvSpPr>
        <p:spPr>
          <a:xfrm>
            <a:off x="6117465" y="1892409"/>
            <a:ext cx="2699999" cy="4266344"/>
          </a:xfrm>
          <a:prstGeom prst="rect">
            <a:avLst/>
          </a:prstGeom>
        </p:spPr>
        <p:txBody>
          <a:bodyPr/>
          <a:lstStyle>
            <a:lvl1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007684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7684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117465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100723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5" descr="Horizontal rule line."/>
          <p:cNvCxnSpPr>
            <a:cxnSpLocks noChangeShapeType="1"/>
          </p:cNvCxnSpPr>
          <p:nvPr/>
        </p:nvCxnSpPr>
        <p:spPr bwMode="auto">
          <a:xfrm flipH="1">
            <a:off x="457200" y="11128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6" descr="Archives of Ontario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484188"/>
            <a:ext cx="20335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7" descr="Horizontal rule line."/>
          <p:cNvCxnSpPr>
            <a:cxnSpLocks noChangeShapeType="1"/>
          </p:cNvCxnSpPr>
          <p:nvPr/>
        </p:nvCxnSpPr>
        <p:spPr bwMode="auto">
          <a:xfrm flipH="1">
            <a:off x="457200" y="6307138"/>
            <a:ext cx="8229600" cy="0"/>
          </a:xfrm>
          <a:prstGeom prst="line">
            <a:avLst/>
          </a:prstGeom>
          <a:noFill/>
          <a:ln w="9525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89113" y="6408738"/>
            <a:ext cx="3022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x-none" sz="1600" b="1" dirty="0" smtClean="0">
                <a:solidFill>
                  <a:srgbClr val="4C4C4E"/>
                </a:solidFill>
              </a:rPr>
              <a:t>ontario.ca/archives</a:t>
            </a:r>
          </a:p>
        </p:txBody>
      </p:sp>
      <p:pic>
        <p:nvPicPr>
          <p:cNvPr id="1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1113"/>
            <a:ext cx="1217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892409"/>
            <a:ext cx="2699999" cy="4273067"/>
          </a:xfrm>
          <a:prstGeom prst="rect">
            <a:avLst/>
          </a:prstGeom>
        </p:spPr>
        <p:txBody>
          <a:bodyPr/>
          <a:lstStyle>
            <a:lvl1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3C1053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446418"/>
            <a:ext cx="5986631" cy="590457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C10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26" name="Content Placeholder 2"/>
          <p:cNvSpPr>
            <a:spLocks noGrp="1"/>
          </p:cNvSpPr>
          <p:nvPr>
            <p:ph idx="14"/>
          </p:nvPr>
        </p:nvSpPr>
        <p:spPr>
          <a:xfrm>
            <a:off x="3287333" y="1892409"/>
            <a:ext cx="2699999" cy="4273067"/>
          </a:xfrm>
          <a:prstGeom prst="rect">
            <a:avLst/>
          </a:prstGeom>
        </p:spPr>
        <p:txBody>
          <a:bodyPr/>
          <a:lstStyle>
            <a:lvl1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3C1053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287333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6"/>
          </p:nvPr>
        </p:nvSpPr>
        <p:spPr>
          <a:xfrm>
            <a:off x="6117465" y="1892409"/>
            <a:ext cx="2699999" cy="4273067"/>
          </a:xfrm>
          <a:prstGeom prst="rect">
            <a:avLst/>
          </a:prstGeom>
        </p:spPr>
        <p:txBody>
          <a:bodyPr/>
          <a:lstStyle>
            <a:lvl1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8800" indent="-244800">
              <a:buClr>
                <a:srgbClr val="3C1053"/>
              </a:buClr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C105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117465" y="1384852"/>
            <a:ext cx="2700000" cy="432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886200" y="6346825"/>
            <a:ext cx="2717800" cy="1952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  <p:extLst>
      <p:ext uri="{BB962C8B-B14F-4D97-AF65-F5344CB8AC3E}">
        <p14:creationId xmlns:p14="http://schemas.microsoft.com/office/powerpoint/2010/main" val="386316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28625"/>
            <a:ext cx="6630988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2438" y="1493838"/>
            <a:ext cx="8429625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C9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84" tIns="45704" rIns="53984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68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C4C4E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CA" dirty="0"/>
              <a:t>CONFIDENTIAL DOCUMENT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>
          <a:solidFill>
            <a:srgbClr val="007684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684"/>
          </a:solidFill>
          <a:latin typeface="Arial" charset="0"/>
          <a:ea typeface="Verdana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684"/>
          </a:solidFill>
          <a:latin typeface="Arial" charset="0"/>
          <a:ea typeface="Verdana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684"/>
          </a:solidFill>
          <a:latin typeface="Arial" charset="0"/>
          <a:ea typeface="Verdana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684"/>
          </a:solidFill>
          <a:latin typeface="Arial" charset="0"/>
          <a:ea typeface="Verdana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53819"/>
          </a:solidFill>
          <a:latin typeface="Arial" charset="0"/>
          <a:ea typeface="Verdana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53819"/>
          </a:solidFill>
          <a:latin typeface="Arial" charset="0"/>
          <a:ea typeface="Verdana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53819"/>
          </a:solidFill>
          <a:latin typeface="Arial" charset="0"/>
          <a:ea typeface="Verdana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53819"/>
          </a:solidFill>
          <a:latin typeface="Arial" charset="0"/>
          <a:ea typeface="Verdana" charset="0"/>
          <a:cs typeface="Arial" charset="0"/>
        </a:defRPr>
      </a:lvl9pPr>
    </p:titleStyle>
    <p:bodyStyle>
      <a:lvl1pPr marL="269875" indent="-269875" algn="l" rtl="0" eaLnBrk="1" fontAlgn="base" hangingPunct="1">
        <a:spcBef>
          <a:spcPct val="20000"/>
        </a:spcBef>
        <a:spcAft>
          <a:spcPct val="0"/>
        </a:spcAft>
        <a:buClr>
          <a:srgbClr val="615146"/>
        </a:buClr>
        <a:buFont typeface="Wingdings" pitchFamily="2" charset="2"/>
        <a:buChar char="§"/>
        <a:defRPr sz="2400" kern="1200">
          <a:solidFill>
            <a:srgbClr val="595959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1pPr>
      <a:lvl2pPr marL="568325" indent="-244475" algn="l" rtl="0" eaLnBrk="1" fontAlgn="base" hangingPunct="1">
        <a:spcBef>
          <a:spcPct val="20000"/>
        </a:spcBef>
        <a:spcAft>
          <a:spcPct val="0"/>
        </a:spcAft>
        <a:buClr>
          <a:srgbClr val="615146"/>
        </a:buClr>
        <a:buFont typeface="Arial" charset="0"/>
        <a:buChar char="•"/>
        <a:defRPr sz="2200" kern="1200">
          <a:solidFill>
            <a:srgbClr val="595959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2pPr>
      <a:lvl3pPr marL="844550" indent="-276225" algn="l" rtl="0" eaLnBrk="1" fontAlgn="base" hangingPunct="1">
        <a:spcBef>
          <a:spcPct val="20000"/>
        </a:spcBef>
        <a:spcAft>
          <a:spcPct val="0"/>
        </a:spcAft>
        <a:buSzPct val="75000"/>
        <a:buFont typeface="Verdana" pitchFamily="34" charset="0"/>
        <a:buChar char="−"/>
        <a:defRPr sz="2000" kern="1200">
          <a:solidFill>
            <a:srgbClr val="595959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3pPr>
      <a:lvl4pPr marL="1162050" indent="-266700" algn="l" rtl="0" eaLnBrk="1" fontAlgn="base" hangingPunct="1">
        <a:spcBef>
          <a:spcPct val="20000"/>
        </a:spcBef>
        <a:spcAft>
          <a:spcPct val="0"/>
        </a:spcAft>
        <a:buSzPct val="75000"/>
        <a:buFont typeface="Verdana" pitchFamily="34" charset="0"/>
        <a:buChar char="»"/>
        <a:defRPr sz="2000" kern="1200">
          <a:solidFill>
            <a:srgbClr val="595959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4pPr>
      <a:lvl5pPr marL="1524000" indent="-180975" algn="l" rtl="0" eaLnBrk="1" fontAlgn="base" hangingPunct="1">
        <a:spcBef>
          <a:spcPct val="20000"/>
        </a:spcBef>
        <a:spcAft>
          <a:spcPct val="0"/>
        </a:spcAft>
        <a:buSzPct val="75000"/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7"/>
          <p:cNvSpPr>
            <a:spLocks noGrp="1"/>
          </p:cNvSpPr>
          <p:nvPr>
            <p:ph type="title"/>
          </p:nvPr>
        </p:nvSpPr>
        <p:spPr>
          <a:xfrm>
            <a:off x="785813" y="3308350"/>
            <a:ext cx="7650162" cy="61753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Untangled </a:t>
            </a:r>
            <a:r>
              <a:rPr lang="en-US" altLang="en-US" dirty="0">
                <a:latin typeface="Arial" charset="0"/>
                <a:cs typeface="Arial" charset="0"/>
              </a:rPr>
              <a:t>W</a:t>
            </a:r>
            <a:r>
              <a:rPr lang="en-US" altLang="en-US" dirty="0" smtClean="0">
                <a:latin typeface="Arial" charset="0"/>
                <a:cs typeface="Arial" charset="0"/>
              </a:rPr>
              <a:t>eb: A New </a:t>
            </a:r>
            <a:r>
              <a:rPr lang="en-US" altLang="en-US" dirty="0">
                <a:latin typeface="Arial" charset="0"/>
                <a:cs typeface="Arial" charset="0"/>
              </a:rPr>
              <a:t>A</a:t>
            </a:r>
            <a:r>
              <a:rPr lang="en-US" altLang="en-US" dirty="0" smtClean="0">
                <a:latin typeface="Arial" charset="0"/>
                <a:cs typeface="Arial" charset="0"/>
              </a:rPr>
              <a:t>pproach to Managing Ontario Government </a:t>
            </a:r>
            <a:r>
              <a:rPr lang="en-US" altLang="en-US" dirty="0">
                <a:latin typeface="Arial" charset="0"/>
                <a:cs typeface="Arial" charset="0"/>
              </a:rPr>
              <a:t>W</a:t>
            </a:r>
            <a:r>
              <a:rPr lang="en-US" altLang="en-US" dirty="0" smtClean="0">
                <a:latin typeface="Arial" charset="0"/>
                <a:cs typeface="Arial" charset="0"/>
              </a:rPr>
              <a:t>ebsites</a:t>
            </a:r>
          </a:p>
        </p:txBody>
      </p:sp>
      <p:sp>
        <p:nvSpPr>
          <p:cNvPr id="13315" name="Content Placeholder 8"/>
          <p:cNvSpPr>
            <a:spLocks noGrp="1"/>
          </p:cNvSpPr>
          <p:nvPr>
            <p:ph sz="quarter" idx="11"/>
          </p:nvPr>
        </p:nvSpPr>
        <p:spPr>
          <a:xfrm>
            <a:off x="785812" y="4551102"/>
            <a:ext cx="3990904" cy="25383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Ryan Carpenter</a:t>
            </a: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Government Information Day                     November 30, 2018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141"/>
            <a:ext cx="5986631" cy="590457"/>
          </a:xfrm>
        </p:spPr>
        <p:txBody>
          <a:bodyPr/>
          <a:lstStyle/>
          <a:p>
            <a:r>
              <a:rPr lang="en-CA" dirty="0" smtClean="0"/>
              <a:t>Recent Success – 2018 Election Transition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Ongoing effort during election periods to acquire copies of ministry websites if there is a change in government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Acquired copies of entire Ontario.ca and ‘gov.on.ca’ domains prior to election day.</a:t>
            </a:r>
          </a:p>
          <a:p>
            <a:endParaRPr lang="en-CA" dirty="0"/>
          </a:p>
          <a:p>
            <a:r>
              <a:rPr lang="en-CA" dirty="0" smtClean="0"/>
              <a:t>Also: E-Laws, Ontario Newsroom, Budget Talks, Red Tape Reduction, Environmental Registry, Info-Go</a:t>
            </a:r>
          </a:p>
        </p:txBody>
      </p:sp>
    </p:spTree>
    <p:extLst>
      <p:ext uri="{BB962C8B-B14F-4D97-AF65-F5344CB8AC3E}">
        <p14:creationId xmlns:p14="http://schemas.microsoft.com/office/powerpoint/2010/main" val="17991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and Discussion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04" y="1929031"/>
            <a:ext cx="8076191" cy="3504762"/>
          </a:xfrm>
        </p:spPr>
      </p:pic>
    </p:spTree>
    <p:extLst>
      <p:ext uri="{BB962C8B-B14F-4D97-AF65-F5344CB8AC3E}">
        <p14:creationId xmlns:p14="http://schemas.microsoft.com/office/powerpoint/2010/main" val="19663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>
          <a:xfrm>
            <a:off x="457200" y="446088"/>
            <a:ext cx="5986463" cy="5905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Overview</a:t>
            </a:r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>
          <a:xfrm>
            <a:off x="457200" y="1187450"/>
            <a:ext cx="8229600" cy="4652963"/>
          </a:xfrm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Why </a:t>
            </a:r>
            <a:r>
              <a:rPr lang="en-US" altLang="en-US" dirty="0">
                <a:latin typeface="Arial" charset="0"/>
                <a:cs typeface="Arial" charset="0"/>
              </a:rPr>
              <a:t>W</a:t>
            </a:r>
            <a:r>
              <a:rPr lang="en-US" altLang="en-US" dirty="0" smtClean="0">
                <a:latin typeface="Arial" charset="0"/>
                <a:cs typeface="Arial" charset="0"/>
              </a:rPr>
              <a:t>ebsites?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Brief History of Websites at the Archives of Ontario </a:t>
            </a:r>
          </a:p>
          <a:p>
            <a:pPr marL="324000" lvl="1" indent="0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The Path </a:t>
            </a:r>
            <a:r>
              <a:rPr lang="en-US" altLang="en-US" dirty="0">
                <a:latin typeface="Arial" charset="0"/>
                <a:cs typeface="Arial" charset="0"/>
              </a:rPr>
              <a:t>F</a:t>
            </a:r>
            <a:r>
              <a:rPr lang="en-US" altLang="en-US" dirty="0" smtClean="0">
                <a:latin typeface="Arial" charset="0"/>
                <a:cs typeface="Arial" charset="0"/>
              </a:rPr>
              <a:t>orward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Web Content Mapping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Evolving </a:t>
            </a:r>
            <a:r>
              <a:rPr lang="en-US" altLang="en-US" dirty="0">
                <a:latin typeface="Arial" charset="0"/>
                <a:cs typeface="Arial" charset="0"/>
              </a:rPr>
              <a:t>A</a:t>
            </a:r>
            <a:r>
              <a:rPr lang="en-US" altLang="en-US" dirty="0" smtClean="0">
                <a:latin typeface="Arial" charset="0"/>
                <a:cs typeface="Arial" charset="0"/>
              </a:rPr>
              <a:t>pproach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Recent Success – 2018 Election Transition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46088"/>
            <a:ext cx="5986463" cy="5905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Why Websites? Then… (1997)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0486"/>
            <a:ext cx="8229600" cy="462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457200" y="446088"/>
            <a:ext cx="5986463" cy="5905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And Now (2018)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00486"/>
            <a:ext cx="8229600" cy="462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Brief History of Websites at AO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Archives of Ontario has </a:t>
            </a:r>
            <a:r>
              <a:rPr lang="en-CA" dirty="0" smtClean="0"/>
              <a:t>history </a:t>
            </a:r>
            <a:r>
              <a:rPr lang="en-CA" dirty="0"/>
              <a:t>of acquiring unscheduled government websites, preserving and making </a:t>
            </a:r>
            <a:r>
              <a:rPr lang="en-CA" dirty="0" smtClean="0"/>
              <a:t>available.</a:t>
            </a:r>
          </a:p>
          <a:p>
            <a:r>
              <a:rPr lang="en-CA" dirty="0"/>
              <a:t>T</a:t>
            </a:r>
            <a:r>
              <a:rPr lang="en-CA" dirty="0" smtClean="0"/>
              <a:t>ransferred </a:t>
            </a:r>
            <a:r>
              <a:rPr lang="en-CA" dirty="0"/>
              <a:t>via removable media in </a:t>
            </a:r>
            <a:r>
              <a:rPr lang="en-CA" dirty="0" smtClean="0"/>
              <a:t>HTML </a:t>
            </a:r>
            <a:r>
              <a:rPr lang="en-CA" dirty="0"/>
              <a:t>file format, effectively producing a static snapshot of what the website looked like at a fixed moment in time</a:t>
            </a:r>
            <a:r>
              <a:rPr lang="en-CA" dirty="0" smtClean="0"/>
              <a:t>.</a:t>
            </a:r>
          </a:p>
          <a:p>
            <a:r>
              <a:rPr lang="en-CA" dirty="0" smtClean="0"/>
              <a:t>To </a:t>
            </a:r>
            <a:r>
              <a:rPr lang="en-CA" dirty="0"/>
              <a:t>date, the AO provides public access to the following Inquiry websites: </a:t>
            </a:r>
            <a:endParaRPr lang="en-CA" dirty="0" smtClean="0"/>
          </a:p>
          <a:p>
            <a:pPr marL="324000" lvl="1" indent="0">
              <a:buNone/>
            </a:pPr>
            <a:endParaRPr lang="en-CA" dirty="0" smtClean="0"/>
          </a:p>
          <a:p>
            <a:pPr lvl="1"/>
            <a:r>
              <a:rPr lang="en-CA" i="1" dirty="0"/>
              <a:t>Inquiry Into Pediatric Forensic Pathology in Ontario</a:t>
            </a:r>
            <a:r>
              <a:rPr lang="en-CA" dirty="0"/>
              <a:t>; </a:t>
            </a:r>
          </a:p>
          <a:p>
            <a:pPr lvl="1"/>
            <a:r>
              <a:rPr lang="en-CA" i="1" dirty="0"/>
              <a:t>The SARS Commission</a:t>
            </a:r>
            <a:r>
              <a:rPr lang="en-CA" dirty="0"/>
              <a:t>; </a:t>
            </a:r>
          </a:p>
          <a:p>
            <a:pPr lvl="1"/>
            <a:r>
              <a:rPr lang="en-CA" i="1" dirty="0"/>
              <a:t>The Ipperwash Inquiry</a:t>
            </a:r>
            <a:r>
              <a:rPr lang="en-CA" dirty="0"/>
              <a:t>; and</a:t>
            </a:r>
          </a:p>
          <a:p>
            <a:pPr lvl="1"/>
            <a:r>
              <a:rPr lang="en-CA" i="1" dirty="0"/>
              <a:t>The Walkerton Inquiry</a:t>
            </a:r>
            <a:r>
              <a:rPr lang="en-CA" dirty="0"/>
              <a:t>. </a:t>
            </a:r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63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SARS Commission Website (‘07)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7967"/>
            <a:ext cx="8229600" cy="4626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0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Path </a:t>
            </a:r>
            <a:r>
              <a:rPr lang="en-CA" dirty="0"/>
              <a:t>F</a:t>
            </a:r>
            <a:r>
              <a:rPr lang="en-CA" dirty="0" smtClean="0"/>
              <a:t>orward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Government </a:t>
            </a:r>
            <a:r>
              <a:rPr lang="en-CA" dirty="0"/>
              <a:t>of Ontario </a:t>
            </a:r>
            <a:r>
              <a:rPr lang="en-CA" dirty="0" smtClean="0"/>
              <a:t>websites considered </a:t>
            </a:r>
            <a:r>
              <a:rPr lang="en-CA" dirty="0"/>
              <a:t>to be public records as defined by the </a:t>
            </a:r>
            <a:r>
              <a:rPr lang="en-CA" i="1" dirty="0"/>
              <a:t>Archives and Recordkeeping Act, 2006 (ARA)</a:t>
            </a:r>
            <a:r>
              <a:rPr lang="en-CA" dirty="0"/>
              <a:t> and business records as defined by the </a:t>
            </a:r>
            <a:r>
              <a:rPr lang="en-CA" i="1" dirty="0"/>
              <a:t>Corporate Policy on Recordkeeping</a:t>
            </a:r>
            <a:r>
              <a:rPr lang="en-CA" dirty="0" smtClean="0"/>
              <a:t>.</a:t>
            </a:r>
          </a:p>
          <a:p>
            <a:r>
              <a:rPr lang="en-CA" dirty="0" smtClean="0"/>
              <a:t>Flexible and adaptable approach to identifying websites of archival value.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Less a question of “which” websites, more a question of “when” websites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Event-based (e.g. new government, new ministry or new minister; website decommissioning, special events, periodic)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Acceptance of potential duplication of content 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Opportunity for collaboration with other institutions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07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Web Content </a:t>
            </a:r>
            <a:r>
              <a:rPr lang="en-CA" dirty="0"/>
              <a:t>M</a:t>
            </a:r>
            <a:r>
              <a:rPr lang="en-CA" dirty="0" smtClean="0"/>
              <a:t>apping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Deliver a common understanding of what it means for content to be web-based (i.e. online) in the Government of Ontario.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Provide an in-depth review of website-related activities.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Findings: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Multiple actors / platforms / software involved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Tools and templates in lieu of policies and procedures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500+ public websites (including ministries and agencies)</a:t>
            </a:r>
          </a:p>
          <a:p>
            <a:pPr lvl="1">
              <a:buFont typeface="Wingdings" pitchFamily="2" charset="2"/>
              <a:buChar char="Ø"/>
            </a:pPr>
            <a:r>
              <a:rPr lang="en-CA" dirty="0" smtClean="0"/>
              <a:t>Others currently archiving Government of Ontario websites</a:t>
            </a:r>
          </a:p>
          <a:p>
            <a:pPr lvl="1">
              <a:buFont typeface="Wingdings" pitchFamily="2" charset="2"/>
              <a:buChar char="Ø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79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Evolving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findings from Web content mapping report to inform future approach to the management of Government of Ontario </a:t>
            </a:r>
            <a:r>
              <a:rPr lang="en-CA" dirty="0" smtClean="0"/>
              <a:t>websites</a:t>
            </a:r>
          </a:p>
          <a:p>
            <a:pPr marL="269875" lvl="1" indent="-269875">
              <a:buFont typeface="Wingdings" pitchFamily="2" charset="2"/>
              <a:buChar char="§"/>
            </a:pPr>
            <a:r>
              <a:rPr lang="en-CA" dirty="0"/>
              <a:t>Examine how recordkeeping can support archival activities</a:t>
            </a:r>
          </a:p>
          <a:p>
            <a:pPr lvl="1"/>
            <a:r>
              <a:rPr lang="en-CA" dirty="0"/>
              <a:t>G</a:t>
            </a:r>
            <a:r>
              <a:rPr lang="en-CA" dirty="0" smtClean="0"/>
              <a:t>uidance on website recordkeeping and archival requirements</a:t>
            </a:r>
          </a:p>
          <a:p>
            <a:pPr lvl="1"/>
            <a:r>
              <a:rPr lang="en-CA" dirty="0" smtClean="0"/>
              <a:t>Use of common series to manage websites</a:t>
            </a:r>
          </a:p>
          <a:p>
            <a:r>
              <a:rPr lang="en-CA" dirty="0" smtClean="0"/>
              <a:t>Identify </a:t>
            </a:r>
            <a:r>
              <a:rPr lang="en-CA" dirty="0"/>
              <a:t>which websites have </a:t>
            </a:r>
            <a:r>
              <a:rPr lang="en-CA" dirty="0" smtClean="0"/>
              <a:t>long-term value</a:t>
            </a:r>
          </a:p>
          <a:p>
            <a:pPr marL="269875" lvl="1" indent="-269875">
              <a:buFont typeface="Wingdings" pitchFamily="2" charset="2"/>
              <a:buChar char="§"/>
            </a:pPr>
            <a:r>
              <a:rPr lang="en-CA" dirty="0"/>
              <a:t>Test acquisition, management and preservation software specifically related to websites as archival </a:t>
            </a:r>
            <a:r>
              <a:rPr lang="en-CA" dirty="0" smtClean="0"/>
              <a:t>records</a:t>
            </a:r>
          </a:p>
          <a:p>
            <a:pPr marL="269875" lvl="1" indent="-269875">
              <a:buFont typeface="Wingdings" pitchFamily="2" charset="2"/>
              <a:buChar char="§"/>
            </a:pPr>
            <a:r>
              <a:rPr lang="en-CA" dirty="0"/>
              <a:t>Explore access framework (short and long-term</a:t>
            </a:r>
            <a:r>
              <a:rPr lang="en-CA" dirty="0" smtClean="0"/>
              <a:t>)</a:t>
            </a:r>
          </a:p>
          <a:p>
            <a:pPr marL="269875" lvl="1" indent="-269875">
              <a:buFont typeface="Wingdings" pitchFamily="2" charset="2"/>
              <a:buChar char="§"/>
            </a:pPr>
            <a:r>
              <a:rPr lang="en-CA" dirty="0" smtClean="0"/>
              <a:t>Continue knowledge sharing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27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O Presentation Template">
  <a:themeElements>
    <a:clrScheme name="Custom 2">
      <a:dk1>
        <a:srgbClr val="000000"/>
      </a:dk1>
      <a:lt1>
        <a:sysClr val="window" lastClr="FFFFFF"/>
      </a:lt1>
      <a:dk2>
        <a:srgbClr val="006E81"/>
      </a:dk2>
      <a:lt2>
        <a:srgbClr val="4C4C4E"/>
      </a:lt2>
      <a:accent1>
        <a:srgbClr val="4D3F5A"/>
      </a:accent1>
      <a:accent2>
        <a:srgbClr val="7C6757"/>
      </a:accent2>
      <a:accent3>
        <a:srgbClr val="94E4CC"/>
      </a:accent3>
      <a:accent4>
        <a:srgbClr val="B892B1"/>
      </a:accent4>
      <a:accent5>
        <a:srgbClr val="ADDC91"/>
      </a:accent5>
      <a:accent6>
        <a:srgbClr val="FFD36F"/>
      </a:accent6>
      <a:hlink>
        <a:srgbClr val="006E81"/>
      </a:hlink>
      <a:folHlink>
        <a:srgbClr val="4D3F5A"/>
      </a:folHlink>
    </a:clrScheme>
    <a:fontScheme name="MG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6918D25-66A6-AC42-88C7-55F678F6AD0C}" vid="{D9BFF24C-C0DB-844B-B45D-7A68B8525A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 Presentation Template</Template>
  <TotalTime>832</TotalTime>
  <Words>462</Words>
  <Application>Microsoft Office PowerPoint</Application>
  <PresentationFormat>On-screen Show (4:3)</PresentationFormat>
  <Paragraphs>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Verdana</vt:lpstr>
      <vt:lpstr>Wingdings</vt:lpstr>
      <vt:lpstr>AO Presentation Template</vt:lpstr>
      <vt:lpstr>Untangled Web: A New Approach to Managing Ontario Government Websites</vt:lpstr>
      <vt:lpstr>Overview</vt:lpstr>
      <vt:lpstr>Why Websites? Then… (1997)</vt:lpstr>
      <vt:lpstr>And Now (2018)</vt:lpstr>
      <vt:lpstr>Brief History of Websites at AO</vt:lpstr>
      <vt:lpstr>SARS Commission Website (‘07)</vt:lpstr>
      <vt:lpstr>The Path Forward</vt:lpstr>
      <vt:lpstr>Web Content Mapping</vt:lpstr>
      <vt:lpstr>Evolving Approach</vt:lpstr>
      <vt:lpstr>Recent Success – 2018 Election Transition</vt:lpstr>
      <vt:lpstr>Questions and Discussion</vt:lpstr>
    </vt:vector>
  </TitlesOfParts>
  <Company>MGS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Ministry of Government and Consumer Services</dc:subject>
  <dc:creator>Manning, Danielle (MGCS)</dc:creator>
  <cp:lastModifiedBy>Whitmell, Vicki</cp:lastModifiedBy>
  <cp:revision>60</cp:revision>
  <cp:lastPrinted>2018-05-28T20:03:34Z</cp:lastPrinted>
  <dcterms:created xsi:type="dcterms:W3CDTF">2017-11-23T21:34:59Z</dcterms:created>
  <dcterms:modified xsi:type="dcterms:W3CDTF">2018-12-12T18:55:29Z</dcterms:modified>
</cp:coreProperties>
</file>