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p:restoredTop sz="94727"/>
  </p:normalViewPr>
  <p:slideViewPr>
    <p:cSldViewPr snapToGrid="0">
      <p:cViewPr varScale="1">
        <p:scale>
          <a:sx n="139" d="100"/>
          <a:sy n="139" d="100"/>
        </p:scale>
        <p:origin x="19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Hi everyone.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Since 2006 OurDigitalWorld (and previously as the Our Ontario project of Knowledge Ontario) has partnered with the Ontario Legislative Library to provide a platform for online discovery of the Government Documents Collection.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6fa2ca7a0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6fa2ca7a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Once we have the XML file, we use a parser to ingest the data into supplejack to fit our common record schema, and then it becomes searchable!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6fa2ca7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6fa2ca7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 not going to spend much time on this, because we’ve all seen a search engine before.</a:t>
            </a:r>
            <a:endParaRPr/>
          </a:p>
          <a:p>
            <a:pPr marL="0" lvl="0" indent="0" algn="l" rtl="0">
              <a:spcBef>
                <a:spcPts val="0"/>
              </a:spcBef>
              <a:spcAft>
                <a:spcPts val="0"/>
              </a:spcAft>
              <a:buNone/>
            </a:pPr>
            <a:endParaRPr/>
          </a:p>
          <a:p>
            <a:pPr marL="0" lvl="0" indent="0" algn="l" rtl="0">
              <a:spcBef>
                <a:spcPts val="0"/>
              </a:spcBef>
              <a:spcAft>
                <a:spcPts val="0"/>
              </a:spcAft>
              <a:buNone/>
            </a:pPr>
            <a:r>
              <a:rPr lang="en"/>
              <a:t>The discovery layer we built for this can do full-text and metadata keyword searches, match similar terms, and do facet searches for any metadata field you want.</a:t>
            </a:r>
            <a:endParaRPr/>
          </a:p>
          <a:p>
            <a:pPr marL="0" lvl="0" indent="0" algn="l" rtl="0">
              <a:spcBef>
                <a:spcPts val="0"/>
              </a:spcBef>
              <a:spcAft>
                <a:spcPts val="0"/>
              </a:spcAft>
              <a:buNone/>
            </a:pPr>
            <a:endParaRPr/>
          </a:p>
          <a:p>
            <a:pPr marL="0" lvl="0" indent="0" algn="l" rtl="0">
              <a:spcBef>
                <a:spcPts val="0"/>
              </a:spcBef>
              <a:spcAft>
                <a:spcPts val="0"/>
              </a:spcAft>
              <a:buNone/>
            </a:pPr>
            <a:r>
              <a:rPr lang="en"/>
              <a:t>When you click on a search result, you see a result page showing more detailed metadata.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6fa2ca7a0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6fa2ca7a0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exciting part of the interface is that all it is is a visual display of data received from requests to SJ’s Search &amp; Records APIs.</a:t>
            </a:r>
            <a:endParaRPr/>
          </a:p>
          <a:p>
            <a:pPr marL="0" lvl="0" indent="0" algn="l" rtl="0">
              <a:spcBef>
                <a:spcPts val="0"/>
              </a:spcBef>
              <a:spcAft>
                <a:spcPts val="0"/>
              </a:spcAft>
              <a:buNone/>
            </a:pPr>
            <a:endParaRPr/>
          </a:p>
          <a:p>
            <a:pPr marL="0" lvl="0" indent="0" algn="l" rtl="0">
              <a:spcBef>
                <a:spcPts val="0"/>
              </a:spcBef>
              <a:spcAft>
                <a:spcPts val="0"/>
              </a:spcAft>
              <a:buNone/>
            </a:pPr>
            <a:r>
              <a:rPr lang="en"/>
              <a:t>This means that you can really do whatever you want with it, within the constraints of what the Supplejack Search API is capable of.</a:t>
            </a:r>
            <a:endParaRPr/>
          </a:p>
          <a:p>
            <a:pPr marL="0" lvl="0" indent="0" algn="l" rtl="0">
              <a:spcBef>
                <a:spcPts val="0"/>
              </a:spcBef>
              <a:spcAft>
                <a:spcPts val="0"/>
              </a:spcAft>
              <a:buNone/>
            </a:pPr>
            <a:endParaRPr/>
          </a:p>
          <a:p>
            <a:pPr marL="0" lvl="0" indent="0" algn="l" rtl="0">
              <a:spcBef>
                <a:spcPts val="0"/>
              </a:spcBef>
              <a:spcAft>
                <a:spcPts val="0"/>
              </a:spcAft>
              <a:buNone/>
            </a:pPr>
            <a:r>
              <a:rPr lang="en"/>
              <a:t>This means that some possibilities include number range searches, geographic bounding box searches, and more.</a:t>
            </a:r>
            <a:endParaRPr/>
          </a:p>
          <a:p>
            <a:pPr marL="0" lvl="0" indent="0" algn="l" rtl="0">
              <a:spcBef>
                <a:spcPts val="0"/>
              </a:spcBef>
              <a:spcAft>
                <a:spcPts val="0"/>
              </a:spcAft>
              <a:buNone/>
            </a:pPr>
            <a:endParaRPr/>
          </a:p>
          <a:p>
            <a:pPr marL="0" lvl="0" indent="0" algn="l" rtl="0">
              <a:spcBef>
                <a:spcPts val="0"/>
              </a:spcBef>
              <a:spcAft>
                <a:spcPts val="0"/>
              </a:spcAft>
              <a:buNone/>
            </a:pPr>
            <a:r>
              <a:rPr lang="en"/>
              <a:t>With control of both Supplejack and the web client interface, there’s a lot of room to customise and build things to work however you need them to.</a:t>
            </a:r>
            <a:endParaRPr/>
          </a:p>
          <a:p>
            <a:pPr marL="0" lvl="0" indent="0" algn="l" rtl="0">
              <a:spcBef>
                <a:spcPts val="0"/>
              </a:spcBef>
              <a:spcAft>
                <a:spcPts val="0"/>
              </a:spcAft>
              <a:buNone/>
            </a:pPr>
            <a:endParaRPr/>
          </a:p>
          <a:p>
            <a:pPr marL="0" lvl="0" indent="0" algn="l" rtl="0">
              <a:spcBef>
                <a:spcPts val="0"/>
              </a:spcBef>
              <a:spcAft>
                <a:spcPts val="0"/>
              </a:spcAft>
              <a:buNone/>
            </a:pPr>
            <a:r>
              <a:rPr lang="en"/>
              <a:t>Example: Full-text searching.</a:t>
            </a:r>
            <a:endParaRPr/>
          </a:p>
          <a:p>
            <a:pPr marL="457200" lvl="0" indent="-298450" algn="l" rtl="0">
              <a:spcBef>
                <a:spcPts val="0"/>
              </a:spcBef>
              <a:spcAft>
                <a:spcPts val="0"/>
              </a:spcAft>
              <a:buSzPts val="1100"/>
              <a:buChar char="-"/>
            </a:pPr>
            <a:r>
              <a:rPr lang="en"/>
              <a:t>Colleague Dan Sifton (VIU) used a script to programmatically perform OCR scans on the pdf attachments for all of our records, and then store the fulltext as text files in a directory.</a:t>
            </a:r>
            <a:endParaRPr/>
          </a:p>
          <a:p>
            <a:pPr marL="457200" lvl="0" indent="-298450" algn="l" rtl="0">
              <a:spcBef>
                <a:spcPts val="0"/>
              </a:spcBef>
              <a:spcAft>
                <a:spcPts val="0"/>
              </a:spcAft>
              <a:buSzPts val="1100"/>
              <a:buChar char="-"/>
            </a:pPr>
            <a:r>
              <a:rPr lang="en"/>
              <a:t>Our parser then has an enrichment, which is a SJ feature that allows asynchronous harvesting from more than one source, to pull all of the fulltext from each text file.</a:t>
            </a:r>
            <a:endParaRPr/>
          </a:p>
          <a:p>
            <a:pPr marL="457200" lvl="0" indent="-298450" algn="l" rtl="0">
              <a:spcBef>
                <a:spcPts val="0"/>
              </a:spcBef>
              <a:spcAft>
                <a:spcPts val="0"/>
              </a:spcAft>
              <a:buSzPts val="1100"/>
              <a:buChar char="-"/>
            </a:pPr>
            <a:r>
              <a:rPr lang="en"/>
              <a:t>This allows our search engine to perform full-text searches on all of our PDF records.</a:t>
            </a:r>
            <a:endParaRPr/>
          </a:p>
          <a:p>
            <a:pPr marL="45720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6fa2ca7a0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6fa2ca7a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Serials:</a:t>
            </a:r>
            <a:endParaRPr/>
          </a:p>
          <a:p>
            <a:pPr marL="0" lvl="0" indent="0" algn="l" rtl="0">
              <a:spcBef>
                <a:spcPts val="0"/>
              </a:spcBef>
              <a:spcAft>
                <a:spcPts val="0"/>
              </a:spcAft>
              <a:buNone/>
            </a:pPr>
            <a:endParaRPr/>
          </a:p>
          <a:p>
            <a:pPr marL="0" lvl="0" indent="0" algn="l" rtl="0">
              <a:spcBef>
                <a:spcPts val="0"/>
              </a:spcBef>
              <a:spcAft>
                <a:spcPts val="0"/>
              </a:spcAft>
              <a:buNone/>
            </a:pPr>
            <a:r>
              <a:rPr lang="en"/>
              <a:t>In our interface, our plan with serials is to treat both the serial and each issue in it as separate records, which link dynamically to each other in the search result page. We think this will help get around the size limit for full-text documents in the data store, as well as allowing for more targeted full-text search.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853933f9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853933f9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155CC"/>
                </a:solidFill>
                <a:highlight>
                  <a:srgbClr val="FFFFFF"/>
                </a:highlight>
              </a:rPr>
              <a:t>mbarry23@uwo.ca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8433c86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8433c86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The Legislative Library began archiving Ontario government documents in July 2000, capturing documents from publically available websites, selected for archiving based on the Library's collection policy goal of maintaining an extensive collection that is of value to its clients and preserves the publishing output of the province for items of longer-term significance.</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rgbClr val="222222"/>
                </a:solidFill>
              </a:rPr>
              <a:t>As part of the Ontario Digital Library initiative, later rebranded Knowledge Ontario, we were tasked with providing online access for the general public to the Legislative Library collection. </a:t>
            </a: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r>
              <a:rPr lang="en">
                <a:solidFill>
                  <a:schemeClr val="dk1"/>
                </a:solidFill>
              </a:rPr>
              <a:t>Over the years, from its first inception in 2006-2007 (I think the “public launch” was January 2008), it’s grown to provide access to about 40,000 monographs and serials, with over 2 million pages </a:t>
            </a:r>
            <a:r>
              <a:rPr lang="en">
                <a:solidFill>
                  <a:srgbClr val="222222"/>
                </a:solidFill>
                <a:highlight>
                  <a:srgbClr val="FFFFFF"/>
                </a:highlight>
              </a:rPr>
              <a:t>ingested for full-text indexing, with users downloading the pdfs from the Leg Lib server.</a:t>
            </a:r>
            <a:endParaRPr>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a:solidFill>
                <a:srgbClr val="222222"/>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8433c866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8433c866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also worked with Ministry of Environment publications, and included links to the Internet Archive record that provides the document in alternate formats.  </a:t>
            </a:r>
            <a:endParaRPr/>
          </a:p>
          <a:p>
            <a:pPr marL="0" lvl="0" indent="0" algn="l" rtl="0">
              <a:spcBef>
                <a:spcPts val="0"/>
              </a:spcBef>
              <a:spcAft>
                <a:spcPts val="0"/>
              </a:spcAft>
              <a:buNone/>
            </a:pPr>
            <a:endParaRPr/>
          </a:p>
          <a:p>
            <a:pPr marL="0" lvl="0" indent="0" algn="l" rtl="0">
              <a:spcBef>
                <a:spcPts val="0"/>
              </a:spcBef>
              <a:spcAft>
                <a:spcPts val="0"/>
              </a:spcAft>
              <a:buNone/>
            </a:pPr>
            <a:r>
              <a:rPr lang="en"/>
              <a:t>And here I just want to note that with the Leg Library collections - all or parts are available in other spaces, including the Legislative Library site, Internet Archive and Scholars Portal for access, or preservation, or for a particular group of stakeholders.</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But ur role and our goal has always been focussed on providing a discovery layer for government documents, </a:t>
            </a:r>
            <a:r>
              <a:rPr lang="en" u="sng">
                <a:solidFill>
                  <a:srgbClr val="222222"/>
                </a:solidFill>
              </a:rPr>
              <a:t>for the public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8433c866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8433c866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Speaking of the public, we don’t know much about how/why and impact of making govdocs available online.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solidFill>
                  <a:schemeClr val="dk1"/>
                </a:solidFill>
              </a:rPr>
              <a:t>We did conduct a govdocs survey in 2014, asking for feedback on display of  search results, presentation of content, use and awareness of features, access to the Hansard, and future directions, but it was mostly directed to public, academic and government librarians.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Here are some examples of use:</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arenR"/>
            </a:pPr>
            <a:r>
              <a:rPr lang="en">
                <a:solidFill>
                  <a:schemeClr val="dk1"/>
                </a:solidFill>
              </a:rPr>
              <a:t>An organization </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arenR"/>
            </a:pPr>
            <a:r>
              <a:rPr lang="en">
                <a:solidFill>
                  <a:schemeClr val="dk1"/>
                </a:solidFill>
              </a:rPr>
              <a:t>I love this one - from 2016 - a person realizing that the text itself is searchable...</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arenR"/>
            </a:pPr>
            <a:r>
              <a:rPr lang="en">
                <a:solidFill>
                  <a:schemeClr val="dk1"/>
                </a:solidFill>
              </a:rPr>
              <a:t>This person is pointing to search results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arenR"/>
            </a:pPr>
            <a:r>
              <a:rPr lang="en">
                <a:solidFill>
                  <a:schemeClr val="dk1"/>
                </a:solidFill>
              </a:rPr>
              <a:t>This referencing the fact that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I did a google search for this title - and results point to:</a:t>
            </a:r>
            <a:endParaRPr>
              <a:solidFill>
                <a:schemeClr val="dk1"/>
              </a:solidFill>
            </a:endParaRPr>
          </a:p>
          <a:p>
            <a:pPr marL="0" lvl="0" indent="0" algn="l" rtl="0">
              <a:lnSpc>
                <a:spcPct val="115000"/>
              </a:lnSpc>
              <a:spcBef>
                <a:spcPts val="0"/>
              </a:spcBef>
              <a:spcAft>
                <a:spcPts val="0"/>
              </a:spcAft>
              <a:buNone/>
            </a:pPr>
            <a:r>
              <a:rPr lang="en">
                <a:solidFill>
                  <a:schemeClr val="dk1"/>
                </a:solidFill>
              </a:rPr>
              <a:t>1) the actual pdf</a:t>
            </a:r>
            <a:endParaRPr>
              <a:solidFill>
                <a:schemeClr val="dk1"/>
              </a:solidFill>
            </a:endParaRPr>
          </a:p>
          <a:p>
            <a:pPr marL="0" lvl="0" indent="0" algn="l" rtl="0">
              <a:lnSpc>
                <a:spcPct val="115000"/>
              </a:lnSpc>
              <a:spcBef>
                <a:spcPts val="0"/>
              </a:spcBef>
              <a:spcAft>
                <a:spcPts val="0"/>
              </a:spcAft>
              <a:buNone/>
            </a:pPr>
            <a:r>
              <a:rPr lang="en">
                <a:solidFill>
                  <a:schemeClr val="dk1"/>
                </a:solidFill>
              </a:rPr>
              <a:t>2 and 3 to the French and English metadata record available via our portal -4 to the Internet Archive, that leads you to alternate formats</a:t>
            </a:r>
            <a:endParaRPr>
              <a:solidFill>
                <a:schemeClr val="dk1"/>
              </a:solidFill>
            </a:endParaRPr>
          </a:p>
          <a:p>
            <a:pPr marL="0" lvl="0" indent="0" algn="l" rtl="0">
              <a:lnSpc>
                <a:spcPct val="115000"/>
              </a:lnSpc>
              <a:spcBef>
                <a:spcPts val="0"/>
              </a:spcBef>
              <a:spcAft>
                <a:spcPts val="0"/>
              </a:spcAft>
              <a:buNone/>
            </a:pPr>
            <a:r>
              <a:rPr lang="en">
                <a:solidFill>
                  <a:schemeClr val="dk1"/>
                </a:solidFill>
              </a:rPr>
              <a:t>5 to the record in Toronto Public Library, that points to the reference only copy they hold</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rgbClr val="000000"/>
              </a:buClr>
              <a:buSzPts val="1100"/>
              <a:buFont typeface="Arial"/>
              <a:buNone/>
            </a:pPr>
            <a:r>
              <a:rPr lang="en">
                <a:solidFill>
                  <a:schemeClr val="dk1"/>
                </a:solidFill>
              </a:rPr>
              <a:t>point out that aggregation and reference from a more “trusted” site impacts the Google ranking</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8433c866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8433c866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This 2018 tweet  referencing the fact that it is 25 years since a report on systemic racism in Ontario</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 did a google search for this title - and results point to:</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1) the actual pdf</a:t>
            </a:r>
            <a:endParaRPr>
              <a:solidFill>
                <a:schemeClr val="dk1"/>
              </a:solidFill>
            </a:endParaRPr>
          </a:p>
          <a:p>
            <a:pPr marL="0" lvl="0" indent="0" algn="l" rtl="0">
              <a:lnSpc>
                <a:spcPct val="115000"/>
              </a:lnSpc>
              <a:spcBef>
                <a:spcPts val="0"/>
              </a:spcBef>
              <a:spcAft>
                <a:spcPts val="0"/>
              </a:spcAft>
              <a:buNone/>
            </a:pPr>
            <a:r>
              <a:rPr lang="en">
                <a:solidFill>
                  <a:schemeClr val="dk1"/>
                </a:solidFill>
              </a:rPr>
              <a:t>2 and 3 to the French and English metadata record available via our our govdocs portal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4 to the Internet Archive, that also leads you to alternate formats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5 to the record in Toronto Public Library, that points to the reference only copy they hold (in physical format)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point out that aggregation and reference from a more “trusted” site impacts the Google ranking</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5ba9fa7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5ba9fa7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We’re currently on our third (or more like 3.5)  technology iteration, and Matt is going to talk about the current pilot, which is based on the digital library prototype we’ve piloted over the last year and a half  in partnership with British Columbia.</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He’ll speak to transforming the govdocs metadata, ingestion and searchability via a web discovery layer</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Transformed Gov Docs metadata</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Ingested with Supplejack</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Made searchable via Web-based Discovery Laye</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5ba9fa7c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5ba9fa7c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Supplejack?</a:t>
            </a:r>
            <a:endParaRPr/>
          </a:p>
          <a:p>
            <a:pPr marL="457200" lvl="0" indent="-298450" algn="l" rtl="0">
              <a:spcBef>
                <a:spcPts val="0"/>
              </a:spcBef>
              <a:spcAft>
                <a:spcPts val="0"/>
              </a:spcAft>
              <a:buSzPts val="1100"/>
              <a:buChar char="-"/>
            </a:pPr>
            <a:r>
              <a:rPr lang="en"/>
              <a:t>Open source metadata ingestion tool built for DigitalNZ’s national digital library. Currently also being used by Singapore’s national library, with hopes to build a South Asia / Pacific unified search.</a:t>
            </a:r>
            <a:endParaRPr/>
          </a:p>
          <a:p>
            <a:pPr marL="457200" lvl="0" indent="-298450" algn="l" rtl="0">
              <a:spcBef>
                <a:spcPts val="0"/>
              </a:spcBef>
              <a:spcAft>
                <a:spcPts val="0"/>
              </a:spcAft>
              <a:buSzPts val="1100"/>
              <a:buChar char="-"/>
            </a:pPr>
            <a:r>
              <a:rPr lang="en"/>
              <a:t>A software stack that provides an easy interface and language for ingesting and parsing metadata from multiple sources to fit a common schema</a:t>
            </a:r>
            <a:endParaRPr/>
          </a:p>
          <a:p>
            <a:pPr marL="457200" lvl="0" indent="-298450" algn="l" rtl="0">
              <a:spcBef>
                <a:spcPts val="0"/>
              </a:spcBef>
              <a:spcAft>
                <a:spcPts val="0"/>
              </a:spcAft>
              <a:buSzPts val="1100"/>
              <a:buChar char="-"/>
            </a:pPr>
            <a:r>
              <a:rPr lang="en"/>
              <a:t>Indexes metadata in Solr, and provides a Search and Records API to allow keyword and facet-based searching of ingested data using simple web-based requests.</a:t>
            </a:r>
            <a:endParaRPr/>
          </a:p>
          <a:p>
            <a:pPr marL="457200" lvl="0" indent="-298450" algn="l" rtl="0">
              <a:spcBef>
                <a:spcPts val="0"/>
              </a:spcBef>
              <a:spcAft>
                <a:spcPts val="0"/>
              </a:spcAft>
              <a:buSzPts val="1100"/>
              <a:buChar char="-"/>
            </a:pPr>
            <a:r>
              <a:rPr lang="en"/>
              <a:t>Basically, it’s the entire back-end of a search engine</a:t>
            </a:r>
            <a:endParaRPr/>
          </a:p>
          <a:p>
            <a:pPr marL="0" lvl="0" indent="0" algn="l" rtl="0">
              <a:spcBef>
                <a:spcPts val="0"/>
              </a:spcBef>
              <a:spcAft>
                <a:spcPts val="0"/>
              </a:spcAft>
              <a:buNone/>
            </a:pPr>
            <a:endParaRPr/>
          </a:p>
          <a:p>
            <a:pPr marL="0" lvl="0" indent="0" algn="l" rtl="0">
              <a:spcBef>
                <a:spcPts val="0"/>
              </a:spcBef>
              <a:spcAft>
                <a:spcPts val="0"/>
              </a:spcAft>
              <a:buNone/>
            </a:pPr>
            <a:r>
              <a:rPr lang="en"/>
              <a:t>Why we like it</a:t>
            </a:r>
            <a:endParaRPr/>
          </a:p>
          <a:p>
            <a:pPr marL="457200" lvl="0" indent="-298450" algn="l" rtl="0">
              <a:spcBef>
                <a:spcPts val="0"/>
              </a:spcBef>
              <a:spcAft>
                <a:spcPts val="0"/>
              </a:spcAft>
              <a:buSzPts val="1100"/>
              <a:buChar char="-"/>
            </a:pPr>
            <a:r>
              <a:rPr lang="en"/>
              <a:t>Open source means we can use it for free and modify it to fit our needs.</a:t>
            </a:r>
            <a:endParaRPr/>
          </a:p>
          <a:p>
            <a:pPr marL="457200" lvl="0" indent="-298450" algn="l" rtl="0">
              <a:spcBef>
                <a:spcPts val="0"/>
              </a:spcBef>
              <a:spcAft>
                <a:spcPts val="0"/>
              </a:spcAft>
              <a:buSzPts val="1100"/>
              <a:buChar char="-"/>
            </a:pPr>
            <a:r>
              <a:rPr lang="en"/>
              <a:t>It actually works (many orgs like DPLA have an internally functional stack, but haven’t managed to share it in a way that’s really usable)</a:t>
            </a:r>
            <a:endParaRPr/>
          </a:p>
          <a:p>
            <a:pPr marL="457200" lvl="0" indent="-298450" algn="l" rtl="0">
              <a:spcBef>
                <a:spcPts val="0"/>
              </a:spcBef>
              <a:spcAft>
                <a:spcPts val="0"/>
              </a:spcAft>
              <a:buSzPts val="1100"/>
              <a:buChar char="-"/>
            </a:pPr>
            <a:r>
              <a:rPr lang="en"/>
              <a:t>Separation of concerns - based on a number of separate systems that communicate via APIs, which means that it’s usually easy to find problems when things break and fix them.</a:t>
            </a:r>
            <a:endParaRPr/>
          </a:p>
          <a:p>
            <a:pPr marL="914400" lvl="1" indent="-298450" algn="l" rtl="0">
              <a:spcBef>
                <a:spcPts val="0"/>
              </a:spcBef>
              <a:spcAft>
                <a:spcPts val="0"/>
              </a:spcAft>
              <a:buSzPts val="1100"/>
              <a:buChar char="-"/>
            </a:pPr>
            <a:r>
              <a:rPr lang="en"/>
              <a:t>Also means that we could build our on front-end interface from scratch without a huge amount of effort, giving us more control over the look and feel of the system</a:t>
            </a:r>
            <a:endParaRPr/>
          </a:p>
          <a:p>
            <a:pPr marL="914400" lvl="1" indent="-298450" algn="l" rtl="0">
              <a:spcBef>
                <a:spcPts val="0"/>
              </a:spcBef>
              <a:spcAft>
                <a:spcPts val="0"/>
              </a:spcAft>
              <a:buSzPts val="1100"/>
              <a:buChar char="-"/>
            </a:pPr>
            <a:r>
              <a:rPr lang="en"/>
              <a:t>Means that there’s potential to integrate search into an existing institutional site, via writing a Drupal plugin or similar.</a:t>
            </a:r>
            <a:endParaRPr/>
          </a:p>
          <a:p>
            <a:pPr marL="914400" lvl="1" indent="-298450" algn="l" rtl="0">
              <a:spcBef>
                <a:spcPts val="0"/>
              </a:spcBef>
              <a:spcAft>
                <a:spcPts val="0"/>
              </a:spcAft>
              <a:buSzPts val="1100"/>
              <a:buChar char="-"/>
            </a:pPr>
            <a:r>
              <a:rPr lang="en"/>
              <a:t>Can be used directly by machines without needing to go through the interface, which makes re-using the search data for other applications easier.</a:t>
            </a:r>
            <a:endParaRPr/>
          </a:p>
          <a:p>
            <a:pPr marL="914400" lvl="1" indent="-298450" algn="l" rtl="0">
              <a:spcBef>
                <a:spcPts val="0"/>
              </a:spcBef>
              <a:spcAft>
                <a:spcPts val="0"/>
              </a:spcAft>
              <a:buSzPts val="1100"/>
              <a:buChar char="-"/>
            </a:pPr>
            <a:r>
              <a:rPr lang="en">
                <a:solidFill>
                  <a:schemeClr val="dk1"/>
                </a:solidFill>
              </a:rPr>
              <a:t>Easy to write parsers --- can ingest from many different data sources with fast turnaround times</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5ba9fa7c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5ba9fa7c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about process</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Difficulties involved in using MARC data in a search engine</a:t>
            </a:r>
            <a:endParaRPr/>
          </a:p>
          <a:p>
            <a:pPr marL="0" lvl="0" indent="0" algn="l" rtl="0">
              <a:spcBef>
                <a:spcPts val="0"/>
              </a:spcBef>
              <a:spcAft>
                <a:spcPts val="0"/>
              </a:spcAft>
              <a:buNone/>
            </a:pPr>
            <a:r>
              <a:rPr lang="en"/>
              <a:t>  - Data we were given was in MARC, but Supplejack can only ingest XML and JSON</a:t>
            </a:r>
            <a:endParaRPr/>
          </a:p>
          <a:p>
            <a:pPr marL="0" lvl="0" indent="0" algn="l" rtl="0">
              <a:spcBef>
                <a:spcPts val="0"/>
              </a:spcBef>
              <a:spcAft>
                <a:spcPts val="0"/>
              </a:spcAft>
              <a:buNone/>
            </a:pPr>
            <a:r>
              <a:rPr lang="en"/>
              <a:t>   - Surrogates --- generally only want one title (per language), but title can be stored in a lot of different fields in MARC. Some fields don’t provide user-friendly data.</a:t>
            </a:r>
            <a:endParaRPr/>
          </a:p>
          <a:p>
            <a:pPr marL="0" lvl="0" indent="0" algn="l" rtl="0">
              <a:spcBef>
                <a:spcPts val="0"/>
              </a:spcBef>
              <a:spcAft>
                <a:spcPts val="0"/>
              </a:spcAft>
              <a:buNone/>
            </a:pPr>
            <a:r>
              <a:rPr lang="en"/>
              <a:t>   - Some records represent both English and French versions of an artifact, while others used two separate records for the separate languages</a:t>
            </a:r>
            <a:endParaRPr/>
          </a:p>
          <a:p>
            <a:pPr marL="0" lvl="0" indent="0" algn="l" rtl="0">
              <a:spcBef>
                <a:spcPts val="0"/>
              </a:spcBef>
              <a:spcAft>
                <a:spcPts val="0"/>
              </a:spcAft>
              <a:buNone/>
            </a:pPr>
            <a:r>
              <a:rPr lang="en"/>
              <a:t>   - Difficult to identify what language a given field is in without paying money to use a translation API. For our current iteration, used trial and error to figure out specific field subcodes that tended to be used for alternate language entries</a:t>
            </a:r>
            <a:endParaRPr/>
          </a:p>
          <a:p>
            <a:pPr marL="45720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6fa2ca7a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6fa2ca7a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XSLT (Extensible Stylesheet Language Transformation)?</a:t>
            </a:r>
            <a:endParaRPr/>
          </a:p>
          <a:p>
            <a:pPr marL="0" lvl="0" indent="0" algn="l" rtl="0">
              <a:spcBef>
                <a:spcPts val="0"/>
              </a:spcBef>
              <a:spcAft>
                <a:spcPts val="0"/>
              </a:spcAft>
              <a:buNone/>
            </a:pPr>
            <a:endParaRPr/>
          </a:p>
          <a:p>
            <a:pPr marL="0" lvl="0" indent="0" algn="l" rtl="0">
              <a:spcBef>
                <a:spcPts val="0"/>
              </a:spcBef>
              <a:spcAft>
                <a:spcPts val="0"/>
              </a:spcAft>
              <a:buNone/>
            </a:pPr>
            <a:r>
              <a:rPr lang="en"/>
              <a:t>As mentioned before, it’s tricky converting MARC into something that looks good in a search engine---when writing the XSLT, we needed to be creative, moving data that would be relevant in our search interface---prioritising fields that would be most valuable, while falling back to other fields.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Automated transformation workflows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By using XSLT to parse the MARC into XML, we ensure that if we want to extract new fields from the original metadata down the road, it’s a simple matter of editing our XSL file, parsing the MARC file, and ingesting the output into Supplejack.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After we got the data into a format that consistently fit our schema, the next step is to ingest it into Supplejack</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23770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The Legislative Library Government Documents Collection and evolving technology platform</a:t>
            </a:r>
            <a:endParaRPr sz="360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Matt Barry, University of Western Ontario</a:t>
            </a:r>
            <a:br>
              <a:rPr lang="en"/>
            </a:br>
            <a:r>
              <a:rPr lang="en"/>
              <a:t>Loren Fantin, OurDigitalWorld</a:t>
            </a:r>
            <a:endParaRPr/>
          </a:p>
          <a:p>
            <a:pPr marL="0" lvl="0" indent="0" algn="ctr" rtl="0">
              <a:spcBef>
                <a:spcPts val="0"/>
              </a:spcBef>
              <a:spcAft>
                <a:spcPts val="0"/>
              </a:spcAft>
              <a:buNone/>
            </a:pPr>
            <a:endParaRPr/>
          </a:p>
          <a:p>
            <a:pPr marL="0" lvl="0" indent="0" algn="ctr" rtl="0">
              <a:spcBef>
                <a:spcPts val="0"/>
              </a:spcBef>
              <a:spcAft>
                <a:spcPts val="0"/>
              </a:spcAft>
              <a:buNone/>
            </a:pPr>
            <a:r>
              <a:rPr lang="en" sz="1800"/>
              <a:t>Government Documents Info Day, November 2018</a:t>
            </a:r>
            <a:endParaRPr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55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Ingesting our data with Supplejack</a:t>
            </a:r>
            <a:endParaRPr/>
          </a:p>
        </p:txBody>
      </p:sp>
      <p:sp>
        <p:nvSpPr>
          <p:cNvPr id="127" name="Google Shape;127;p22"/>
          <p:cNvSpPr/>
          <p:nvPr/>
        </p:nvSpPr>
        <p:spPr>
          <a:xfrm>
            <a:off x="1897200" y="746675"/>
            <a:ext cx="790500" cy="9063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XML records</a:t>
            </a:r>
            <a:endParaRPr/>
          </a:p>
        </p:txBody>
      </p:sp>
      <p:cxnSp>
        <p:nvCxnSpPr>
          <p:cNvPr id="128" name="Google Shape;128;p22"/>
          <p:cNvCxnSpPr>
            <a:stCxn id="127" idx="3"/>
            <a:endCxn id="129" idx="1"/>
          </p:cNvCxnSpPr>
          <p:nvPr/>
        </p:nvCxnSpPr>
        <p:spPr>
          <a:xfrm>
            <a:off x="2687700" y="1199825"/>
            <a:ext cx="3672600" cy="0"/>
          </a:xfrm>
          <a:prstGeom prst="straightConnector1">
            <a:avLst/>
          </a:prstGeom>
          <a:noFill/>
          <a:ln w="9525" cap="flat" cmpd="sng">
            <a:solidFill>
              <a:schemeClr val="dk2"/>
            </a:solidFill>
            <a:prstDash val="solid"/>
            <a:round/>
            <a:headEnd type="none" w="med" len="med"/>
            <a:tailEnd type="triangle" w="med" len="med"/>
          </a:ln>
        </p:spPr>
      </p:cxnSp>
      <p:sp>
        <p:nvSpPr>
          <p:cNvPr id="130" name="Google Shape;130;p22"/>
          <p:cNvSpPr/>
          <p:nvPr/>
        </p:nvSpPr>
        <p:spPr>
          <a:xfrm>
            <a:off x="3666275" y="572700"/>
            <a:ext cx="1715580" cy="1254258"/>
          </a:xfrm>
          <a:prstGeom prst="irregularSeal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SJ Parser</a:t>
            </a:r>
            <a:endParaRPr/>
          </a:p>
        </p:txBody>
      </p:sp>
      <p:sp>
        <p:nvSpPr>
          <p:cNvPr id="131" name="Google Shape;131;p22"/>
          <p:cNvSpPr/>
          <p:nvPr/>
        </p:nvSpPr>
        <p:spPr>
          <a:xfrm>
            <a:off x="6360425" y="572700"/>
            <a:ext cx="1715580" cy="134557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Indexed, searchable records</a:t>
            </a:r>
            <a:endParaRPr/>
          </a:p>
        </p:txBody>
      </p:sp>
      <p:pic>
        <p:nvPicPr>
          <p:cNvPr id="132" name="Google Shape;132;p22"/>
          <p:cNvPicPr preferRelativeResize="0"/>
          <p:nvPr/>
        </p:nvPicPr>
        <p:blipFill>
          <a:blip r:embed="rId3">
            <a:alphaModFix/>
          </a:blip>
          <a:stretch>
            <a:fillRect/>
          </a:stretch>
        </p:blipFill>
        <p:spPr>
          <a:xfrm>
            <a:off x="184000" y="1826958"/>
            <a:ext cx="3864984" cy="3011742"/>
          </a:xfrm>
          <a:prstGeom prst="rect">
            <a:avLst/>
          </a:prstGeom>
          <a:noFill/>
          <a:ln>
            <a:noFill/>
          </a:ln>
        </p:spPr>
      </p:pic>
      <p:pic>
        <p:nvPicPr>
          <p:cNvPr id="133" name="Google Shape;133;p22"/>
          <p:cNvPicPr preferRelativeResize="0"/>
          <p:nvPr/>
        </p:nvPicPr>
        <p:blipFill>
          <a:blip r:embed="rId4">
            <a:alphaModFix/>
          </a:blip>
          <a:stretch>
            <a:fillRect/>
          </a:stretch>
        </p:blipFill>
        <p:spPr>
          <a:xfrm>
            <a:off x="3098684" y="2223072"/>
            <a:ext cx="2850766" cy="2920427"/>
          </a:xfrm>
          <a:prstGeom prst="rect">
            <a:avLst/>
          </a:prstGeom>
          <a:noFill/>
          <a:ln>
            <a:noFill/>
          </a:ln>
        </p:spPr>
      </p:pic>
      <p:pic>
        <p:nvPicPr>
          <p:cNvPr id="134" name="Google Shape;134;p22"/>
          <p:cNvPicPr preferRelativeResize="0"/>
          <p:nvPr/>
        </p:nvPicPr>
        <p:blipFill>
          <a:blip r:embed="rId5">
            <a:alphaModFix/>
          </a:blip>
          <a:stretch>
            <a:fillRect/>
          </a:stretch>
        </p:blipFill>
        <p:spPr>
          <a:xfrm>
            <a:off x="5297550" y="2659600"/>
            <a:ext cx="3943811" cy="36652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Web </a:t>
            </a:r>
            <a:endParaRPr/>
          </a:p>
          <a:p>
            <a:pPr marL="0" lvl="0" indent="0" algn="l" rtl="0">
              <a:spcBef>
                <a:spcPts val="0"/>
              </a:spcBef>
              <a:spcAft>
                <a:spcPts val="0"/>
              </a:spcAft>
              <a:buNone/>
            </a:pPr>
            <a:r>
              <a:rPr lang="en"/>
              <a:t>Discovery</a:t>
            </a:r>
            <a:endParaRPr/>
          </a:p>
          <a:p>
            <a:pPr marL="0" lvl="0" indent="0" algn="l" rtl="0">
              <a:spcBef>
                <a:spcPts val="0"/>
              </a:spcBef>
              <a:spcAft>
                <a:spcPts val="0"/>
              </a:spcAft>
              <a:buNone/>
            </a:pPr>
            <a:r>
              <a:rPr lang="en"/>
              <a:t>Layer</a:t>
            </a:r>
            <a:endParaRPr/>
          </a:p>
        </p:txBody>
      </p:sp>
      <p:pic>
        <p:nvPicPr>
          <p:cNvPr id="140" name="Google Shape;140;p23"/>
          <p:cNvPicPr preferRelativeResize="0"/>
          <p:nvPr/>
        </p:nvPicPr>
        <p:blipFill>
          <a:blip r:embed="rId3">
            <a:alphaModFix/>
          </a:blip>
          <a:stretch>
            <a:fillRect/>
          </a:stretch>
        </p:blipFill>
        <p:spPr>
          <a:xfrm>
            <a:off x="2655338" y="0"/>
            <a:ext cx="6488663" cy="5143501"/>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00" y="186250"/>
            <a:ext cx="8520600" cy="67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exciting part of the discovery layer</a:t>
            </a:r>
            <a:endParaRPr/>
          </a:p>
        </p:txBody>
      </p:sp>
      <p:pic>
        <p:nvPicPr>
          <p:cNvPr id="146" name="Google Shape;146;p24"/>
          <p:cNvPicPr preferRelativeResize="0"/>
          <p:nvPr/>
        </p:nvPicPr>
        <p:blipFill>
          <a:blip r:embed="rId3">
            <a:alphaModFix/>
          </a:blip>
          <a:stretch>
            <a:fillRect/>
          </a:stretch>
        </p:blipFill>
        <p:spPr>
          <a:xfrm>
            <a:off x="379425" y="948725"/>
            <a:ext cx="8452874" cy="430400"/>
          </a:xfrm>
          <a:prstGeom prst="rect">
            <a:avLst/>
          </a:prstGeom>
          <a:noFill/>
          <a:ln>
            <a:noFill/>
          </a:ln>
        </p:spPr>
      </p:pic>
      <p:pic>
        <p:nvPicPr>
          <p:cNvPr id="147" name="Google Shape;147;p24"/>
          <p:cNvPicPr preferRelativeResize="0"/>
          <p:nvPr/>
        </p:nvPicPr>
        <p:blipFill>
          <a:blip r:embed="rId4">
            <a:alphaModFix/>
          </a:blip>
          <a:stretch>
            <a:fillRect/>
          </a:stretch>
        </p:blipFill>
        <p:spPr>
          <a:xfrm>
            <a:off x="1554200" y="1614175"/>
            <a:ext cx="5607836" cy="3529324"/>
          </a:xfrm>
          <a:prstGeom prst="rect">
            <a:avLst/>
          </a:prstGeom>
          <a:noFill/>
          <a:ln>
            <a:noFill/>
          </a:ln>
        </p:spPr>
      </p:pic>
      <p:sp>
        <p:nvSpPr>
          <p:cNvPr id="148" name="Google Shape;148;p24"/>
          <p:cNvSpPr txBox="1"/>
          <p:nvPr/>
        </p:nvSpPr>
        <p:spPr>
          <a:xfrm>
            <a:off x="39450" y="948725"/>
            <a:ext cx="432000" cy="2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Consolas"/>
                <a:ea typeface="Consolas"/>
                <a:cs typeface="Consolas"/>
                <a:sym typeface="Consolas"/>
              </a:rPr>
              <a:t>GET</a:t>
            </a:r>
            <a:endParaRPr sz="1000" b="1">
              <a:latin typeface="Consolas"/>
              <a:ea typeface="Consolas"/>
              <a:cs typeface="Consolas"/>
              <a:sym typeface="Consolas"/>
            </a:endParaRPr>
          </a:p>
          <a:p>
            <a:pPr marL="0" lvl="0" indent="0" algn="l" rtl="0">
              <a:spcBef>
                <a:spcPts val="0"/>
              </a:spcBef>
              <a:spcAft>
                <a:spcPts val="0"/>
              </a:spcAft>
              <a:buNone/>
            </a:pPr>
            <a:endParaRPr sz="1000" b="1">
              <a:latin typeface="Consolas"/>
              <a:ea typeface="Consolas"/>
              <a:cs typeface="Consolas"/>
              <a:sym typeface="Consolas"/>
            </a:endParaRPr>
          </a:p>
        </p:txBody>
      </p:sp>
      <p:sp>
        <p:nvSpPr>
          <p:cNvPr id="149" name="Google Shape;149;p24"/>
          <p:cNvSpPr txBox="1"/>
          <p:nvPr/>
        </p:nvSpPr>
        <p:spPr>
          <a:xfrm>
            <a:off x="39450" y="1129875"/>
            <a:ext cx="1004400" cy="2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Consolas"/>
                <a:ea typeface="Consolas"/>
                <a:cs typeface="Consolas"/>
                <a:sym typeface="Consolas"/>
              </a:rPr>
              <a:t>GET</a:t>
            </a:r>
            <a:endParaRPr sz="1000" b="1">
              <a:latin typeface="Consolas"/>
              <a:ea typeface="Consolas"/>
              <a:cs typeface="Consolas"/>
              <a:sym typeface="Consolas"/>
            </a:endParaRPr>
          </a:p>
          <a:p>
            <a:pPr marL="0" lvl="0" indent="0" algn="l" rtl="0">
              <a:spcBef>
                <a:spcPts val="0"/>
              </a:spcBef>
              <a:spcAft>
                <a:spcPts val="0"/>
              </a:spcAft>
              <a:buNone/>
            </a:pPr>
            <a:endParaRPr sz="1000" b="1">
              <a:latin typeface="Consolas"/>
              <a:ea typeface="Consolas"/>
              <a:cs typeface="Consolas"/>
              <a:sym typeface="Consola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Future plans</a:t>
            </a:r>
            <a:endParaRPr/>
          </a:p>
        </p:txBody>
      </p:sp>
      <p:sp>
        <p:nvSpPr>
          <p:cNvPr id="155" name="Google Shape;155;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Supporting serials (Work in progress)</a:t>
            </a:r>
            <a:endParaRPr/>
          </a:p>
          <a:p>
            <a:pPr marL="457200" lvl="0" indent="-342900" algn="l" rtl="0">
              <a:spcBef>
                <a:spcPts val="0"/>
              </a:spcBef>
              <a:spcAft>
                <a:spcPts val="0"/>
              </a:spcAft>
              <a:buSzPts val="1800"/>
              <a:buChar char="●"/>
            </a:pPr>
            <a:r>
              <a:rPr lang="en"/>
              <a:t>Aggregating government documents from additional sources into a single unified search interface</a:t>
            </a:r>
            <a:endParaRPr/>
          </a:p>
          <a:p>
            <a:pPr marL="457200" lvl="0" indent="-342900" algn="l" rtl="0">
              <a:spcBef>
                <a:spcPts val="0"/>
              </a:spcBef>
              <a:spcAft>
                <a:spcPts val="0"/>
              </a:spcAft>
              <a:buSzPts val="1800"/>
              <a:buChar char="●"/>
            </a:pPr>
            <a:r>
              <a:rPr lang="en"/>
              <a:t>Working with the government documents community to meet emergent needs</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311700" y="603700"/>
            <a:ext cx="8520600" cy="238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Thank you!</a:t>
            </a:r>
            <a:endParaRPr sz="4800"/>
          </a:p>
          <a:p>
            <a:pPr marL="0" lvl="0" indent="0" algn="ctr" rtl="0">
              <a:spcBef>
                <a:spcPts val="0"/>
              </a:spcBef>
              <a:spcAft>
                <a:spcPts val="0"/>
              </a:spcAft>
              <a:buNone/>
            </a:pPr>
            <a:endParaRPr/>
          </a:p>
          <a:p>
            <a:pPr marL="0" lvl="0" indent="0" algn="ctr" rtl="0">
              <a:spcBef>
                <a:spcPts val="0"/>
              </a:spcBef>
              <a:spcAft>
                <a:spcPts val="0"/>
              </a:spcAft>
              <a:buNone/>
            </a:pPr>
            <a:r>
              <a:rPr lang="en"/>
              <a:t>mbarry23@uwo.ca</a:t>
            </a:r>
            <a:endParaRPr/>
          </a:p>
          <a:p>
            <a:pPr marL="0" lvl="0" indent="0" algn="ctr" rtl="0">
              <a:spcBef>
                <a:spcPts val="0"/>
              </a:spcBef>
              <a:spcAft>
                <a:spcPts val="0"/>
              </a:spcAft>
              <a:buNone/>
            </a:pPr>
            <a:r>
              <a:rPr lang="en"/>
              <a:t>lfantin@ourdigitalworld.org</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183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govdocs.ourontario.ca</a:t>
            </a:r>
            <a:endParaRPr/>
          </a:p>
        </p:txBody>
      </p:sp>
      <p:pic>
        <p:nvPicPr>
          <p:cNvPr id="61" name="Google Shape;61;p14"/>
          <p:cNvPicPr preferRelativeResize="0"/>
          <p:nvPr/>
        </p:nvPicPr>
        <p:blipFill>
          <a:blip r:embed="rId3">
            <a:alphaModFix/>
          </a:blip>
          <a:stretch>
            <a:fillRect/>
          </a:stretch>
        </p:blipFill>
        <p:spPr>
          <a:xfrm>
            <a:off x="9932950" y="218350"/>
            <a:ext cx="8804826" cy="5143501"/>
          </a:xfrm>
          <a:prstGeom prst="rect">
            <a:avLst/>
          </a:prstGeom>
          <a:noFill/>
          <a:ln>
            <a:noFill/>
          </a:ln>
        </p:spPr>
      </p:pic>
      <p:pic>
        <p:nvPicPr>
          <p:cNvPr id="62" name="Google Shape;62;p14"/>
          <p:cNvPicPr preferRelativeResize="0"/>
          <p:nvPr/>
        </p:nvPicPr>
        <p:blipFill>
          <a:blip r:embed="rId4">
            <a:alphaModFix/>
          </a:blip>
          <a:stretch>
            <a:fillRect/>
          </a:stretch>
        </p:blipFill>
        <p:spPr>
          <a:xfrm>
            <a:off x="929000" y="1121600"/>
            <a:ext cx="7286003" cy="3820974"/>
          </a:xfrm>
          <a:prstGeom prst="rect">
            <a:avLst/>
          </a:prstGeom>
          <a:noFill/>
          <a:ln w="9525" cap="flat" cmpd="sng">
            <a:solidFill>
              <a:schemeClr val="dk2"/>
            </a:solidFill>
            <a:prstDash val="solid"/>
            <a:round/>
            <a:headEnd type="none" w="sm" len="sm"/>
            <a:tailEnd type="none" w="sm" len="sm"/>
          </a:ln>
        </p:spPr>
      </p:pic>
      <p:pic>
        <p:nvPicPr>
          <p:cNvPr id="63" name="Google Shape;63;p14"/>
          <p:cNvPicPr preferRelativeResize="0"/>
          <p:nvPr/>
        </p:nvPicPr>
        <p:blipFill>
          <a:blip r:embed="rId5">
            <a:alphaModFix/>
          </a:blip>
          <a:stretch>
            <a:fillRect/>
          </a:stretch>
        </p:blipFill>
        <p:spPr>
          <a:xfrm>
            <a:off x="331850" y="200025"/>
            <a:ext cx="8520600" cy="4743450"/>
          </a:xfrm>
          <a:prstGeom prst="rect">
            <a:avLst/>
          </a:prstGeom>
          <a:noFill/>
          <a:ln w="9525" cap="flat" cmpd="sng">
            <a:solidFill>
              <a:schemeClr val="dk2"/>
            </a:solidFill>
            <a:prstDash val="solid"/>
            <a:round/>
            <a:headEnd type="none" w="sm" len="sm"/>
            <a:tailEnd type="none" w="sm" len="sm"/>
          </a:ln>
        </p:spPr>
      </p:pic>
      <p:pic>
        <p:nvPicPr>
          <p:cNvPr id="64" name="Google Shape;64;p14"/>
          <p:cNvPicPr preferRelativeResize="0"/>
          <p:nvPr/>
        </p:nvPicPr>
        <p:blipFill>
          <a:blip r:embed="rId6">
            <a:alphaModFix/>
          </a:blip>
          <a:stretch>
            <a:fillRect/>
          </a:stretch>
        </p:blipFill>
        <p:spPr>
          <a:xfrm>
            <a:off x="331850" y="147625"/>
            <a:ext cx="8520599" cy="4848225"/>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8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264375" y="152400"/>
            <a:ext cx="8615247" cy="4838701"/>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32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the public </a:t>
            </a:r>
            <a:endParaRPr/>
          </a:p>
        </p:txBody>
      </p:sp>
      <p:pic>
        <p:nvPicPr>
          <p:cNvPr id="75" name="Google Shape;75;p16"/>
          <p:cNvPicPr preferRelativeResize="0"/>
          <p:nvPr/>
        </p:nvPicPr>
        <p:blipFill>
          <a:blip r:embed="rId3">
            <a:alphaModFix/>
          </a:blip>
          <a:stretch>
            <a:fillRect/>
          </a:stretch>
        </p:blipFill>
        <p:spPr>
          <a:xfrm>
            <a:off x="443525" y="1000300"/>
            <a:ext cx="4530476" cy="3942275"/>
          </a:xfrm>
          <a:prstGeom prst="rect">
            <a:avLst/>
          </a:prstGeom>
          <a:noFill/>
          <a:ln w="9525" cap="flat" cmpd="sng">
            <a:solidFill>
              <a:schemeClr val="dk2"/>
            </a:solidFill>
            <a:prstDash val="solid"/>
            <a:round/>
            <a:headEnd type="none" w="sm" len="sm"/>
            <a:tailEnd type="none" w="sm" len="sm"/>
          </a:ln>
        </p:spPr>
      </p:pic>
      <p:pic>
        <p:nvPicPr>
          <p:cNvPr id="76" name="Google Shape;76;p16"/>
          <p:cNvPicPr preferRelativeResize="0"/>
          <p:nvPr/>
        </p:nvPicPr>
        <p:blipFill>
          <a:blip r:embed="rId4">
            <a:alphaModFix/>
          </a:blip>
          <a:stretch>
            <a:fillRect/>
          </a:stretch>
        </p:blipFill>
        <p:spPr>
          <a:xfrm>
            <a:off x="5243575" y="1048825"/>
            <a:ext cx="3748025" cy="3354526"/>
          </a:xfrm>
          <a:prstGeom prst="rect">
            <a:avLst/>
          </a:prstGeom>
          <a:noFill/>
          <a:ln w="9525" cap="flat" cmpd="sng">
            <a:solidFill>
              <a:schemeClr val="dk2"/>
            </a:solidFill>
            <a:prstDash val="solid"/>
            <a:round/>
            <a:headEnd type="none" w="sm" len="sm"/>
            <a:tailEnd type="none" w="sm" len="sm"/>
          </a:ln>
        </p:spPr>
      </p:pic>
      <p:pic>
        <p:nvPicPr>
          <p:cNvPr id="77" name="Google Shape;77;p16"/>
          <p:cNvPicPr preferRelativeResize="0"/>
          <p:nvPr/>
        </p:nvPicPr>
        <p:blipFill>
          <a:blip r:embed="rId5">
            <a:alphaModFix/>
          </a:blip>
          <a:stretch>
            <a:fillRect/>
          </a:stretch>
        </p:blipFill>
        <p:spPr>
          <a:xfrm>
            <a:off x="1112713" y="1385875"/>
            <a:ext cx="5705475" cy="2371725"/>
          </a:xfrm>
          <a:prstGeom prst="rect">
            <a:avLst/>
          </a:prstGeom>
          <a:noFill/>
          <a:ln w="9525" cap="flat" cmpd="sng">
            <a:solidFill>
              <a:schemeClr val="dk2"/>
            </a:solidFill>
            <a:prstDash val="solid"/>
            <a:round/>
            <a:headEnd type="none" w="sm" len="sm"/>
            <a:tailEnd type="none" w="sm" len="sm"/>
          </a:ln>
        </p:spPr>
      </p:pic>
      <p:pic>
        <p:nvPicPr>
          <p:cNvPr id="78" name="Google Shape;78;p16"/>
          <p:cNvPicPr preferRelativeResize="0"/>
          <p:nvPr/>
        </p:nvPicPr>
        <p:blipFill>
          <a:blip r:embed="rId6">
            <a:alphaModFix/>
          </a:blip>
          <a:stretch>
            <a:fillRect/>
          </a:stretch>
        </p:blipFill>
        <p:spPr>
          <a:xfrm>
            <a:off x="163000" y="323725"/>
            <a:ext cx="8817999" cy="4618850"/>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Online access for the public </a:t>
            </a:r>
            <a:endParaRPr/>
          </a:p>
        </p:txBody>
      </p:sp>
      <p:pic>
        <p:nvPicPr>
          <p:cNvPr id="84" name="Google Shape;84;p17"/>
          <p:cNvPicPr preferRelativeResize="0"/>
          <p:nvPr/>
        </p:nvPicPr>
        <p:blipFill>
          <a:blip r:embed="rId3">
            <a:alphaModFix/>
          </a:blip>
          <a:stretch>
            <a:fillRect/>
          </a:stretch>
        </p:blipFill>
        <p:spPr>
          <a:xfrm>
            <a:off x="1306450" y="1753675"/>
            <a:ext cx="5312450" cy="2407050"/>
          </a:xfrm>
          <a:prstGeom prst="rect">
            <a:avLst/>
          </a:prstGeom>
          <a:noFill/>
          <a:ln w="9525" cap="flat" cmpd="sng">
            <a:solidFill>
              <a:schemeClr val="dk2"/>
            </a:solidFill>
            <a:prstDash val="solid"/>
            <a:round/>
            <a:headEnd type="none" w="sm" len="sm"/>
            <a:tailEnd type="none" w="sm" len="sm"/>
          </a:ln>
        </p:spPr>
      </p:pic>
      <p:pic>
        <p:nvPicPr>
          <p:cNvPr id="85" name="Google Shape;85;p17"/>
          <p:cNvPicPr preferRelativeResize="0"/>
          <p:nvPr/>
        </p:nvPicPr>
        <p:blipFill>
          <a:blip r:embed="rId4">
            <a:alphaModFix/>
          </a:blip>
          <a:stretch>
            <a:fillRect/>
          </a:stretch>
        </p:blipFill>
        <p:spPr>
          <a:xfrm>
            <a:off x="433375" y="218350"/>
            <a:ext cx="8277225" cy="4670225"/>
          </a:xfrm>
          <a:prstGeom prst="rect">
            <a:avLst/>
          </a:prstGeom>
          <a:noFill/>
          <a:ln w="9525" cap="flat" cmpd="sng">
            <a:solidFill>
              <a:schemeClr val="dk2"/>
            </a:solidFill>
            <a:prstDash val="solid"/>
            <a:round/>
            <a:headEnd type="none" w="sm" len="sm"/>
            <a:tailEnd type="none" w="sm" len="sm"/>
          </a:ln>
        </p:spPr>
      </p:pic>
      <p:pic>
        <p:nvPicPr>
          <p:cNvPr id="86" name="Google Shape;86;p17"/>
          <p:cNvPicPr preferRelativeResize="0"/>
          <p:nvPr/>
        </p:nvPicPr>
        <p:blipFill>
          <a:blip r:embed="rId5">
            <a:alphaModFix/>
          </a:blip>
          <a:stretch>
            <a:fillRect/>
          </a:stretch>
        </p:blipFill>
        <p:spPr>
          <a:xfrm>
            <a:off x="1600200" y="121837"/>
            <a:ext cx="5943600" cy="4863250"/>
          </a:xfrm>
          <a:prstGeom prst="rect">
            <a:avLst/>
          </a:prstGeom>
          <a:noFill/>
          <a:ln w="1905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206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the “tech” part: current Govdocs pilot</a:t>
            </a:r>
            <a:endParaRPr/>
          </a:p>
        </p:txBody>
      </p:sp>
      <p:pic>
        <p:nvPicPr>
          <p:cNvPr id="92" name="Google Shape;92;p18"/>
          <p:cNvPicPr preferRelativeResize="0"/>
          <p:nvPr/>
        </p:nvPicPr>
        <p:blipFill>
          <a:blip r:embed="rId3">
            <a:alphaModFix/>
          </a:blip>
          <a:stretch>
            <a:fillRect/>
          </a:stretch>
        </p:blipFill>
        <p:spPr>
          <a:xfrm>
            <a:off x="311700" y="1021050"/>
            <a:ext cx="8171499" cy="3970050"/>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Supplejack</a:t>
            </a:r>
            <a:endParaRPr/>
          </a:p>
        </p:txBody>
      </p:sp>
      <p:pic>
        <p:nvPicPr>
          <p:cNvPr id="98" name="Google Shape;98;p19"/>
          <p:cNvPicPr preferRelativeResize="0"/>
          <p:nvPr/>
        </p:nvPicPr>
        <p:blipFill>
          <a:blip r:embed="rId3">
            <a:alphaModFix/>
          </a:blip>
          <a:stretch>
            <a:fillRect/>
          </a:stretch>
        </p:blipFill>
        <p:spPr>
          <a:xfrm>
            <a:off x="4423250" y="173912"/>
            <a:ext cx="4570975" cy="4795674"/>
          </a:xfrm>
          <a:prstGeom prst="rect">
            <a:avLst/>
          </a:prstGeom>
          <a:noFill/>
          <a:ln>
            <a:noFill/>
          </a:ln>
        </p:spPr>
      </p:pic>
      <p:pic>
        <p:nvPicPr>
          <p:cNvPr id="99" name="Google Shape;99;p19"/>
          <p:cNvPicPr preferRelativeResize="0"/>
          <p:nvPr/>
        </p:nvPicPr>
        <p:blipFill>
          <a:blip r:embed="rId4">
            <a:alphaModFix/>
          </a:blip>
          <a:stretch>
            <a:fillRect/>
          </a:stretch>
        </p:blipFill>
        <p:spPr>
          <a:xfrm>
            <a:off x="173500" y="2680500"/>
            <a:ext cx="4118450" cy="2289081"/>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Transforming Gov Docs metadata</a:t>
            </a:r>
            <a:endParaRPr/>
          </a:p>
        </p:txBody>
      </p:sp>
      <p:sp>
        <p:nvSpPr>
          <p:cNvPr id="105" name="Google Shape;10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6" name="Google Shape;106;p20"/>
          <p:cNvPicPr preferRelativeResize="0"/>
          <p:nvPr/>
        </p:nvPicPr>
        <p:blipFill rotWithShape="1">
          <a:blip r:embed="rId3">
            <a:alphaModFix/>
          </a:blip>
          <a:srcRect l="25143" t="14398" r="12262"/>
          <a:stretch/>
        </p:blipFill>
        <p:spPr>
          <a:xfrm>
            <a:off x="4572000" y="1017725"/>
            <a:ext cx="4571999" cy="4125775"/>
          </a:xfrm>
          <a:prstGeom prst="rect">
            <a:avLst/>
          </a:prstGeom>
          <a:noFill/>
          <a:ln>
            <a:noFill/>
          </a:ln>
        </p:spPr>
      </p:pic>
      <p:pic>
        <p:nvPicPr>
          <p:cNvPr id="107" name="Google Shape;107;p20"/>
          <p:cNvPicPr preferRelativeResize="0"/>
          <p:nvPr/>
        </p:nvPicPr>
        <p:blipFill rotWithShape="1">
          <a:blip r:embed="rId4">
            <a:alphaModFix/>
          </a:blip>
          <a:srcRect r="28258"/>
          <a:stretch/>
        </p:blipFill>
        <p:spPr>
          <a:xfrm>
            <a:off x="0" y="1086075"/>
            <a:ext cx="4572001" cy="3854324"/>
          </a:xfrm>
          <a:prstGeom prst="rect">
            <a:avLst/>
          </a:prstGeom>
          <a:noFill/>
          <a:ln>
            <a:noFill/>
          </a:ln>
        </p:spPr>
      </p:pic>
      <p:sp>
        <p:nvSpPr>
          <p:cNvPr id="108" name="Google Shape;108;p20"/>
          <p:cNvSpPr/>
          <p:nvPr/>
        </p:nvSpPr>
        <p:spPr>
          <a:xfrm>
            <a:off x="959148" y="4457600"/>
            <a:ext cx="2248478" cy="60970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before</a:t>
            </a:r>
          </a:p>
        </p:txBody>
      </p:sp>
      <p:sp>
        <p:nvSpPr>
          <p:cNvPr id="109" name="Google Shape;109;p20"/>
          <p:cNvSpPr/>
          <p:nvPr/>
        </p:nvSpPr>
        <p:spPr>
          <a:xfrm>
            <a:off x="5712673" y="4457597"/>
            <a:ext cx="1630523" cy="60970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after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1"/>
          <p:cNvPicPr preferRelativeResize="0"/>
          <p:nvPr/>
        </p:nvPicPr>
        <p:blipFill>
          <a:blip r:embed="rId3">
            <a:alphaModFix/>
          </a:blip>
          <a:stretch>
            <a:fillRect/>
          </a:stretch>
        </p:blipFill>
        <p:spPr>
          <a:xfrm>
            <a:off x="126473" y="1094375"/>
            <a:ext cx="3840080" cy="3490525"/>
          </a:xfrm>
          <a:prstGeom prst="rect">
            <a:avLst/>
          </a:prstGeom>
          <a:noFill/>
          <a:ln>
            <a:noFill/>
          </a:ln>
        </p:spPr>
      </p:pic>
      <p:sp>
        <p:nvSpPr>
          <p:cNvPr id="115" name="Google Shape;115;p21"/>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Transforming the MARC to XML via XSLT</a:t>
            </a:r>
            <a:endParaRPr/>
          </a:p>
        </p:txBody>
      </p:sp>
      <p:sp>
        <p:nvSpPr>
          <p:cNvPr id="116" name="Google Shape;116;p21"/>
          <p:cNvSpPr/>
          <p:nvPr/>
        </p:nvSpPr>
        <p:spPr>
          <a:xfrm>
            <a:off x="1897200" y="746675"/>
            <a:ext cx="790500" cy="9063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MARC records</a:t>
            </a:r>
            <a:endParaRPr/>
          </a:p>
        </p:txBody>
      </p:sp>
      <p:sp>
        <p:nvSpPr>
          <p:cNvPr id="117" name="Google Shape;117;p21"/>
          <p:cNvSpPr/>
          <p:nvPr/>
        </p:nvSpPr>
        <p:spPr>
          <a:xfrm>
            <a:off x="6360425" y="746675"/>
            <a:ext cx="790500" cy="9063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XML records</a:t>
            </a:r>
            <a:endParaRPr/>
          </a:p>
        </p:txBody>
      </p:sp>
      <p:cxnSp>
        <p:nvCxnSpPr>
          <p:cNvPr id="118" name="Google Shape;118;p21"/>
          <p:cNvCxnSpPr>
            <a:stCxn id="116" idx="3"/>
            <a:endCxn id="117" idx="1"/>
          </p:cNvCxnSpPr>
          <p:nvPr/>
        </p:nvCxnSpPr>
        <p:spPr>
          <a:xfrm>
            <a:off x="2687700" y="1199825"/>
            <a:ext cx="3672600" cy="0"/>
          </a:xfrm>
          <a:prstGeom prst="straightConnector1">
            <a:avLst/>
          </a:prstGeom>
          <a:noFill/>
          <a:ln w="9525" cap="flat" cmpd="sng">
            <a:solidFill>
              <a:schemeClr val="dk2"/>
            </a:solidFill>
            <a:prstDash val="solid"/>
            <a:round/>
            <a:headEnd type="none" w="med" len="med"/>
            <a:tailEnd type="triangle" w="med" len="med"/>
          </a:ln>
        </p:spPr>
      </p:cxnSp>
      <p:sp>
        <p:nvSpPr>
          <p:cNvPr id="119" name="Google Shape;119;p21"/>
          <p:cNvSpPr/>
          <p:nvPr/>
        </p:nvSpPr>
        <p:spPr>
          <a:xfrm>
            <a:off x="3796788" y="572700"/>
            <a:ext cx="1454544" cy="1254258"/>
          </a:xfrm>
          <a:prstGeom prst="irregularSeal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XSLT</a:t>
            </a:r>
            <a:endParaRPr/>
          </a:p>
        </p:txBody>
      </p:sp>
      <p:pic>
        <p:nvPicPr>
          <p:cNvPr id="120" name="Google Shape;120;p21"/>
          <p:cNvPicPr preferRelativeResize="0"/>
          <p:nvPr/>
        </p:nvPicPr>
        <p:blipFill>
          <a:blip r:embed="rId4">
            <a:alphaModFix/>
          </a:blip>
          <a:stretch>
            <a:fillRect/>
          </a:stretch>
        </p:blipFill>
        <p:spPr>
          <a:xfrm>
            <a:off x="2181772" y="2109513"/>
            <a:ext cx="3840075" cy="3825334"/>
          </a:xfrm>
          <a:prstGeom prst="rect">
            <a:avLst/>
          </a:prstGeom>
          <a:noFill/>
          <a:ln>
            <a:noFill/>
          </a:ln>
        </p:spPr>
      </p:pic>
      <p:pic>
        <p:nvPicPr>
          <p:cNvPr id="121" name="Google Shape;121;p21"/>
          <p:cNvPicPr preferRelativeResize="0"/>
          <p:nvPr/>
        </p:nvPicPr>
        <p:blipFill>
          <a:blip r:embed="rId5">
            <a:alphaModFix/>
          </a:blip>
          <a:stretch>
            <a:fillRect/>
          </a:stretch>
        </p:blipFill>
        <p:spPr>
          <a:xfrm>
            <a:off x="4773848" y="2814775"/>
            <a:ext cx="4479402" cy="349052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1662</Words>
  <Application>Microsoft Office PowerPoint</Application>
  <PresentationFormat>On-screen Show (16:9)</PresentationFormat>
  <Paragraphs>133</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Consolas</vt:lpstr>
      <vt:lpstr>Simple Light</vt:lpstr>
      <vt:lpstr>The Legislative Library Government Documents Collection and evolving technology platform</vt:lpstr>
      <vt:lpstr>govdocs.ourontario.ca</vt:lpstr>
      <vt:lpstr>PowerPoint Presentation</vt:lpstr>
      <vt:lpstr>For the public </vt:lpstr>
      <vt:lpstr>Online access for the public </vt:lpstr>
      <vt:lpstr>Now, the “tech” part: current Govdocs pilot</vt:lpstr>
      <vt:lpstr>Supplejack</vt:lpstr>
      <vt:lpstr>Transforming Gov Docs metadata</vt:lpstr>
      <vt:lpstr>Transforming the MARC to XML via XSLT</vt:lpstr>
      <vt:lpstr>Ingesting our data with Supplejack</vt:lpstr>
      <vt:lpstr>Web  Discovery Layer</vt:lpstr>
      <vt:lpstr>The exciting part of the discovery layer</vt:lpstr>
      <vt:lpstr>Future plans</vt:lpstr>
      <vt:lpstr>Thank you!  mbarry23@uwo.ca lfantin@ourdigitalworld.org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Legislative Library Government Documents Collection and evolving technology platform</dc:title>
  <dc:creator>Whitmell, Vicki</dc:creator>
  <cp:lastModifiedBy>Whitmell, Vicki</cp:lastModifiedBy>
  <cp:revision>2</cp:revision>
  <dcterms:modified xsi:type="dcterms:W3CDTF">2018-12-12T18:56:02Z</dcterms:modified>
</cp:coreProperties>
</file>